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2"/>
  </p:notesMasterIdLst>
  <p:sldIdLst>
    <p:sldId id="256" r:id="rId2"/>
    <p:sldId id="257" r:id="rId3"/>
    <p:sldId id="258" r:id="rId4"/>
    <p:sldId id="259" r:id="rId5"/>
    <p:sldId id="260" r:id="rId6"/>
    <p:sldId id="261" r:id="rId7"/>
    <p:sldId id="263" r:id="rId8"/>
    <p:sldId id="262" r:id="rId9"/>
    <p:sldId id="264" r:id="rId10"/>
    <p:sldId id="265" r:id="rId11"/>
    <p:sldId id="271" r:id="rId12"/>
    <p:sldId id="272" r:id="rId13"/>
    <p:sldId id="267" r:id="rId14"/>
    <p:sldId id="266" r:id="rId15"/>
    <p:sldId id="268" r:id="rId16"/>
    <p:sldId id="270" r:id="rId17"/>
    <p:sldId id="273" r:id="rId18"/>
    <p:sldId id="269" r:id="rId19"/>
    <p:sldId id="282" r:id="rId20"/>
    <p:sldId id="291" r:id="rId21"/>
    <p:sldId id="283" r:id="rId22"/>
    <p:sldId id="284" r:id="rId23"/>
    <p:sldId id="285" r:id="rId24"/>
    <p:sldId id="286" r:id="rId25"/>
    <p:sldId id="287" r:id="rId26"/>
    <p:sldId id="288" r:id="rId27"/>
    <p:sldId id="289" r:id="rId28"/>
    <p:sldId id="290" r:id="rId29"/>
    <p:sldId id="292" r:id="rId30"/>
    <p:sldId id="27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9167" autoAdjust="0"/>
  </p:normalViewPr>
  <p:slideViewPr>
    <p:cSldViewPr snapToGrid="0">
      <p:cViewPr>
        <p:scale>
          <a:sx n="66" d="100"/>
          <a:sy n="66" d="100"/>
        </p:scale>
        <p:origin x="96" y="-94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5510E-C50C-4F43-80FC-EC94340B1D62}" type="datetimeFigureOut">
              <a:rPr lang="zh-TW" altLang="en-US" smtClean="0"/>
              <a:t>2017/9/5</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4FE54-E50F-4FE9-BDC2-ED58573226A6}" type="slidenum">
              <a:rPr lang="zh-TW" altLang="en-US" smtClean="0"/>
              <a:t>‹#›</a:t>
            </a:fld>
            <a:endParaRPr lang="zh-TW" altLang="en-US"/>
          </a:p>
        </p:txBody>
      </p:sp>
    </p:spTree>
    <p:extLst>
      <p:ext uri="{BB962C8B-B14F-4D97-AF65-F5344CB8AC3E}">
        <p14:creationId xmlns:p14="http://schemas.microsoft.com/office/powerpoint/2010/main" val="380627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nlinelibrary.wiley.com/doi/10.1029/2006JC003583/full#jgrc10336-bib-0019" TargetMode="External"/><Relationship Id="rId7" Type="http://schemas.openxmlformats.org/officeDocument/2006/relationships/hyperlink" Target="http://onlinelibrary.wiley.com/doi/10.1029/2006JC003583/full#jgrc10336-bib-0027"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onlinelibrary.wiley.com/doi/10.1029/2006JC003583/full#jgrc10336-fig-0011" TargetMode="External"/><Relationship Id="rId5" Type="http://schemas.openxmlformats.org/officeDocument/2006/relationships/hyperlink" Target="http://onlinelibrary.wiley.com/doi/10.1029/2006JC003583/full#jgrc10336-fig-0010" TargetMode="External"/><Relationship Id="rId4" Type="http://schemas.openxmlformats.org/officeDocument/2006/relationships/hyperlink" Target="http://onlinelibrary.wiley.com/doi/10.1029/2006JC003583/full#jgrc10336-bib-002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onlinelibrary.wiley.com/doi/10.1029/2009GL037314/full#grl25739-bib-0008" TargetMode="External"/><Relationship Id="rId3" Type="http://schemas.openxmlformats.org/officeDocument/2006/relationships/hyperlink" Target="http://onlinelibrary.wiley.com/doi/10.1029/2009GL037314/full#grl25739-bib-0009" TargetMode="External"/><Relationship Id="rId7" Type="http://schemas.openxmlformats.org/officeDocument/2006/relationships/hyperlink" Target="http://onlinelibrary.wiley.com/doi/10.1029/2009GL037314/full#grl25739-bib-0016"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onlinelibrary.wiley.com/doi/10.1029/2009GL037314/full#grl25739-bib-0010" TargetMode="External"/><Relationship Id="rId5" Type="http://schemas.openxmlformats.org/officeDocument/2006/relationships/hyperlink" Target="http://onlinelibrary.wiley.com/doi/10.1029/2009GL037314/full#grl25739-bib-0020" TargetMode="External"/><Relationship Id="rId4" Type="http://schemas.openxmlformats.org/officeDocument/2006/relationships/hyperlink" Target="http://onlinelibrary.wiley.com/doi/10.1029/2009GL037314/full#grl25739-bib-000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nlinelibrary.wiley.com/doi/10.1002/2016JC011800/full#jgrc21793-bib-0046"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onlinelibrary.wiley.com/doi/10.1002/2016JC011800/full#jgrc21793-bib-001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journals.ametsoc.org/doi/full/10.1175/MWR-D-12-00214.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a:ln/>
        </p:spPr>
      </p:sp>
      <p:sp>
        <p:nvSpPr>
          <p:cNvPr id="8195" name="備忘稿版面配置區 2"/>
          <p:cNvSpPr>
            <a:spLocks noGrp="1"/>
          </p:cNvSpPr>
          <p:nvPr>
            <p:ph type="body" idx="1"/>
          </p:nvPr>
        </p:nvSpPr>
        <p:spPr>
          <a:noFill/>
        </p:spPr>
        <p:txBody>
          <a:bodyPr/>
          <a:lstStyle/>
          <a:p>
            <a:r>
              <a:rPr lang="en-US" altLang="zh-TW" smtClean="0"/>
              <a:t>External forcing, Initial Condits, coupling – “Present day” (year 2000) conditions – Short (1 year) ocean-ice spin up from Gouretski and Koltermann (2004) climatology of WOCE and other data, forced by CORE – 6 hour ocn-atm coupling</a:t>
            </a:r>
            <a:endParaRPr lang="zh-TW" altLang="en-US" smtClean="0"/>
          </a:p>
        </p:txBody>
      </p:sp>
      <p:sp>
        <p:nvSpPr>
          <p:cNvPr id="8196" name="投影片編號版面配置區 3"/>
          <p:cNvSpPr>
            <a:spLocks noGrp="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A617567B-BF80-4251-B8C0-44C4ABEBF947}" type="slidenum">
              <a:rPr lang="en-US" altLang="zh-TW" sz="1200" smtClean="0"/>
              <a:pPr/>
              <a:t>3</a:t>
            </a:fld>
            <a:endParaRPr lang="en-US" altLang="zh-TW" sz="1200" smtClean="0"/>
          </a:p>
        </p:txBody>
      </p:sp>
    </p:spTree>
    <p:extLst>
      <p:ext uri="{BB962C8B-B14F-4D97-AF65-F5344CB8AC3E}">
        <p14:creationId xmlns:p14="http://schemas.microsoft.com/office/powerpoint/2010/main" val="49995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21</a:t>
            </a:fld>
            <a:endParaRPr lang="en-US"/>
          </a:p>
        </p:txBody>
      </p:sp>
    </p:spTree>
    <p:extLst>
      <p:ext uri="{BB962C8B-B14F-4D97-AF65-F5344CB8AC3E}">
        <p14:creationId xmlns:p14="http://schemas.microsoft.com/office/powerpoint/2010/main" val="263666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22</a:t>
            </a:fld>
            <a:endParaRPr lang="en-US"/>
          </a:p>
        </p:txBody>
      </p:sp>
    </p:spTree>
    <p:extLst>
      <p:ext uri="{BB962C8B-B14F-4D97-AF65-F5344CB8AC3E}">
        <p14:creationId xmlns:p14="http://schemas.microsoft.com/office/powerpoint/2010/main" val="85819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Correlation of the DJF-averaged </a:t>
            </a:r>
            <a:r>
              <a:rPr lang="en-US" altLang="zh-TW" sz="1200" kern="1200" dirty="0" err="1" smtClean="0">
                <a:solidFill>
                  <a:schemeClr val="tx1"/>
                </a:solidFill>
                <a:effectLst/>
                <a:latin typeface="+mn-lt"/>
                <a:ea typeface="+mn-ea"/>
                <a:cs typeface="+mn-cs"/>
              </a:rPr>
              <a:t>meridional</a:t>
            </a:r>
            <a:r>
              <a:rPr lang="en-US" altLang="zh-TW" sz="1200" kern="1200" dirty="0" smtClean="0">
                <a:solidFill>
                  <a:schemeClr val="tx1"/>
                </a:solidFill>
                <a:effectLst/>
                <a:latin typeface="+mn-lt"/>
                <a:ea typeface="+mn-ea"/>
                <a:cs typeface="+mn-cs"/>
              </a:rPr>
              <a:t> wind anomalies (-V</a:t>
            </a:r>
            <a:r>
              <a:rPr lang="en-US" altLang="zh-TW" sz="1200" kern="1200" baseline="-25000" dirty="0" smtClean="0">
                <a:solidFill>
                  <a:schemeClr val="tx1"/>
                </a:solidFill>
                <a:effectLst/>
                <a:latin typeface="+mn-lt"/>
                <a:ea typeface="+mn-ea"/>
                <a:cs typeface="+mn-cs"/>
              </a:rPr>
              <a:t>10ps</a:t>
            </a:r>
            <a:r>
              <a:rPr lang="en-US" altLang="zh-TW" sz="1200" kern="1200" dirty="0" smtClean="0">
                <a:solidFill>
                  <a:schemeClr val="tx1"/>
                </a:solidFill>
                <a:effectLst/>
                <a:latin typeface="+mn-lt"/>
                <a:ea typeface="+mn-ea"/>
                <a:cs typeface="+mn-cs"/>
              </a:rPr>
              <a:t>) in PAMS (grey box in the top-left panel) with several lags (DJF, JFM, FMA, MAM, AMJ) of SLP anomalies (left) and SST anomalies (right) in the CESM simulation from year 50 to 150 (contours in the left and middle panels are the CEOF2 of SLP and SST anomalies in Fig. 5).</a:t>
            </a:r>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23</a:t>
            </a:fld>
            <a:endParaRPr lang="en-US"/>
          </a:p>
        </p:txBody>
      </p:sp>
    </p:spTree>
    <p:extLst>
      <p:ext uri="{BB962C8B-B14F-4D97-AF65-F5344CB8AC3E}">
        <p14:creationId xmlns:p14="http://schemas.microsoft.com/office/powerpoint/2010/main" val="97165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27</a:t>
            </a:fld>
            <a:endParaRPr lang="en-US"/>
          </a:p>
        </p:txBody>
      </p:sp>
    </p:spTree>
    <p:extLst>
      <p:ext uri="{BB962C8B-B14F-4D97-AF65-F5344CB8AC3E}">
        <p14:creationId xmlns:p14="http://schemas.microsoft.com/office/powerpoint/2010/main" val="279124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Fig. 5. The stationary </a:t>
            </a:r>
            <a:r>
              <a:rPr kumimoji="0" lang="en-US" altLang="en-US" sz="1200" b="0" i="0" u="none" strike="noStrike" cap="none" normalizeH="0" baseline="0" dirty="0" err="1" smtClean="0">
                <a:ln>
                  <a:noFill/>
                </a:ln>
                <a:solidFill>
                  <a:schemeClr val="tx1"/>
                </a:solidFill>
                <a:effectLst/>
                <a:latin typeface="Calibri" pitchFamily="34" charset="0"/>
                <a:ea typeface="PMingLiU" pitchFamily="18" charset="-120"/>
                <a:cs typeface="Times New Roman" pitchFamily="18" charset="0"/>
              </a:rPr>
              <a:t>Rossby</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 wave ray trajectories (green curves) with initialed zonal wavenumber k = 2, 4, 6 (upper, middle, bottom) under the NDJ (right panels) 500-hPa climatological flows (gray vectors) for the period of 1965-2012. Red forks over pink shadings denote wave source arrays over the PAMS region (110</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E-140</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E, 5</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N-30</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N)</a:t>
            </a: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Fig. 7. Same as Fig.5, but for the 250-hPa climatological flows</a:t>
            </a:r>
            <a:endParaRPr kumimoji="0" lang="en-US" altLang="en-US" sz="12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sym typeface="Symbol" pitchFamily="18" charset="2"/>
            </a:endParaRP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28</a:t>
            </a:fld>
            <a:endParaRPr lang="en-US"/>
          </a:p>
        </p:txBody>
      </p:sp>
    </p:spTree>
    <p:extLst>
      <p:ext uri="{BB962C8B-B14F-4D97-AF65-F5344CB8AC3E}">
        <p14:creationId xmlns:p14="http://schemas.microsoft.com/office/powerpoint/2010/main" val="257199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a:ln/>
        </p:spPr>
      </p:sp>
      <p:sp>
        <p:nvSpPr>
          <p:cNvPr id="17411" name="備忘稿版面配置區 2"/>
          <p:cNvSpPr>
            <a:spLocks noGrp="1"/>
          </p:cNvSpPr>
          <p:nvPr>
            <p:ph type="body" idx="1"/>
          </p:nvPr>
        </p:nvSpPr>
        <p:spPr>
          <a:noFill/>
        </p:spPr>
        <p:txBody>
          <a:bodyPr/>
          <a:lstStyle/>
          <a:p>
            <a:r>
              <a:rPr lang="en-US" altLang="zh-TW" dirty="0" smtClean="0"/>
              <a:t>Kuo : I do vertical interpolation first(</a:t>
            </a:r>
            <a:r>
              <a:rPr lang="en-US" altLang="zh-TW" dirty="0" err="1" smtClean="0"/>
              <a:t>dz</a:t>
            </a:r>
            <a:r>
              <a:rPr lang="en-US" altLang="zh-TW" dirty="0" smtClean="0"/>
              <a:t>=5m), then calculate the MLD.</a:t>
            </a:r>
          </a:p>
          <a:p>
            <a:r>
              <a:rPr lang="en-US" altLang="zh-TW" sz="1200" b="0" i="0" kern="1200" dirty="0" smtClean="0">
                <a:solidFill>
                  <a:schemeClr val="tx1"/>
                </a:solidFill>
                <a:effectLst/>
                <a:latin typeface="+mn-lt"/>
                <a:ea typeface="+mn-ea"/>
                <a:cs typeface="+mn-cs"/>
              </a:rPr>
              <a:t> In January, when the northeast monsoon fully develops, wind stirring, downward Ekman pumping, and surface cooling work together generating a seasonal maximum of ID (&gt;70 m) near the continental slope south of China. </a:t>
            </a: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 Ventilation of the thermocline occurs in the northern South China Sea because of the deep thermocline at this season, incorporating with enhanced western boundary current.</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ID decreases toward the south, falling below 40 m in the southeastern corner of the basin. As the northeast monsoon diminishes, wind stress cannot provide enough TKE</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to maintain the deep ID created in winter, and as a result, the ID shoals over the entire basin of the South China Sea. In March, the ID remains deeper than 50 m only in a small region off southwest Taiwan, and is dominated by a bowl-shaped distribution elsewhere, deeper (&gt;45 m) in the central part of the basin and shallower (&lt;35 m) near the boundary. This distribution is consistent with earlier observations of sea level [</a:t>
            </a:r>
            <a:r>
              <a:rPr lang="en-US" altLang="zh-TW" sz="1200" b="1" i="1" u="none" strike="noStrike" kern="1200" dirty="0" smtClean="0">
                <a:solidFill>
                  <a:schemeClr val="tx1"/>
                </a:solidFill>
                <a:effectLst/>
                <a:latin typeface="+mn-lt"/>
                <a:ea typeface="+mn-ea"/>
                <a:cs typeface="+mn-cs"/>
                <a:hlinkClick r:id="rId3" tooltip="Link to bibliographic citation"/>
              </a:rPr>
              <a:t>Shaw et al.</a:t>
            </a:r>
            <a:r>
              <a:rPr lang="en-US" altLang="zh-TW" sz="1200" b="1" i="0" u="none" strike="noStrike" kern="1200" dirty="0" smtClean="0">
                <a:solidFill>
                  <a:schemeClr val="tx1"/>
                </a:solidFill>
                <a:effectLst/>
                <a:latin typeface="+mn-lt"/>
                <a:ea typeface="+mn-ea"/>
                <a:cs typeface="+mn-cs"/>
                <a:hlinkClick r:id="rId3" tooltip="Link to bibliographic citation"/>
              </a:rPr>
              <a:t>, 1999</a:t>
            </a:r>
            <a:r>
              <a:rPr lang="en-US" altLang="zh-TW" sz="1200" b="0" i="0" kern="1200" dirty="0" smtClean="0">
                <a:solidFill>
                  <a:schemeClr val="tx1"/>
                </a:solidFill>
                <a:effectLst/>
                <a:latin typeface="+mn-lt"/>
                <a:ea typeface="+mn-ea"/>
                <a:cs typeface="+mn-cs"/>
              </a:rPr>
              <a:t>], suggesting an </a:t>
            </a:r>
            <a:r>
              <a:rPr lang="en-US" altLang="zh-TW" sz="1200" b="0" i="0" kern="1200" dirty="0" err="1" smtClean="0">
                <a:solidFill>
                  <a:schemeClr val="tx1"/>
                </a:solidFill>
                <a:effectLst/>
                <a:latin typeface="+mn-lt"/>
                <a:ea typeface="+mn-ea"/>
                <a:cs typeface="+mn-cs"/>
              </a:rPr>
              <a:t>anticyclonic</a:t>
            </a:r>
            <a:r>
              <a:rPr lang="en-US" altLang="zh-TW" sz="1200" b="0" i="0" kern="1200" dirty="0" smtClean="0">
                <a:solidFill>
                  <a:schemeClr val="tx1"/>
                </a:solidFill>
                <a:effectLst/>
                <a:latin typeface="+mn-lt"/>
                <a:ea typeface="+mn-ea"/>
                <a:cs typeface="+mn-cs"/>
              </a:rPr>
              <a:t> circulation in the upper ocean during this period of the year [</a:t>
            </a:r>
            <a:r>
              <a:rPr lang="en-US" altLang="zh-TW" sz="1200" b="1" i="1" u="none" strike="noStrike" kern="1200" dirty="0" smtClean="0">
                <a:solidFill>
                  <a:schemeClr val="tx1"/>
                </a:solidFill>
                <a:effectLst/>
                <a:latin typeface="+mn-lt"/>
                <a:ea typeface="+mn-ea"/>
                <a:cs typeface="+mn-cs"/>
                <a:hlinkClick r:id="rId4" tooltip="Link to bibliographic citation"/>
              </a:rPr>
              <a:t>Wu et al.</a:t>
            </a:r>
            <a:r>
              <a:rPr lang="en-US" altLang="zh-TW" sz="1200" b="1" i="0" u="none" strike="noStrike" kern="1200" dirty="0" smtClean="0">
                <a:solidFill>
                  <a:schemeClr val="tx1"/>
                </a:solidFill>
                <a:effectLst/>
                <a:latin typeface="+mn-lt"/>
                <a:ea typeface="+mn-ea"/>
                <a:cs typeface="+mn-cs"/>
                <a:hlinkClick r:id="rId4" tooltip="Link to bibliographic citation"/>
              </a:rPr>
              <a:t>, 1998</a:t>
            </a:r>
            <a:r>
              <a:rPr lang="en-US" altLang="zh-TW" sz="1200" b="0" i="0" kern="1200" dirty="0" smtClean="0">
                <a:solidFill>
                  <a:schemeClr val="tx1"/>
                </a:solidFill>
                <a:effectLst/>
                <a:latin typeface="+mn-lt"/>
                <a:ea typeface="+mn-ea"/>
                <a:cs typeface="+mn-cs"/>
              </a:rPr>
              <a:t>].</a:t>
            </a: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As summer monsoon develops, the mixed layer starts to deepen in the south. In June, the maximum ID exceeds 40 m off the southeast tip of Vietnam (</a:t>
            </a:r>
            <a:r>
              <a:rPr lang="en-US" altLang="zh-TW" sz="1200" b="0" i="0" u="none" strike="noStrike" kern="1200" dirty="0" smtClean="0">
                <a:solidFill>
                  <a:schemeClr val="tx1"/>
                </a:solidFill>
                <a:effectLst/>
                <a:latin typeface="+mn-lt"/>
                <a:ea typeface="+mn-ea"/>
                <a:cs typeface="+mn-cs"/>
                <a:hlinkClick r:id="rId5" tooltip="Link to figure"/>
              </a:rPr>
              <a:t>Figure 10</a:t>
            </a:r>
            <a:r>
              <a:rPr lang="en-US" altLang="zh-TW" sz="1200" b="0" i="0" kern="1200" dirty="0" smtClean="0">
                <a:solidFill>
                  <a:schemeClr val="tx1"/>
                </a:solidFill>
                <a:effectLst/>
                <a:latin typeface="+mn-lt"/>
                <a:ea typeface="+mn-ea"/>
                <a:cs typeface="+mn-cs"/>
              </a:rPr>
              <a:t>). This ID maximum corresponds well with a negative wind stress curl (</a:t>
            </a:r>
            <a:r>
              <a:rPr lang="en-US" altLang="zh-TW" sz="1200" b="0" i="0" u="none" strike="noStrike" kern="1200" dirty="0" smtClean="0">
                <a:solidFill>
                  <a:schemeClr val="tx1"/>
                </a:solidFill>
                <a:effectLst/>
                <a:latin typeface="+mn-lt"/>
                <a:ea typeface="+mn-ea"/>
                <a:cs typeface="+mn-cs"/>
                <a:hlinkClick r:id="rId6" tooltip="Link to figure"/>
              </a:rPr>
              <a:t>Figure 11</a:t>
            </a:r>
            <a:r>
              <a:rPr lang="en-US" altLang="zh-TW" sz="1200" b="0" i="0" kern="1200" dirty="0" smtClean="0">
                <a:solidFill>
                  <a:schemeClr val="tx1"/>
                </a:solidFill>
                <a:effectLst/>
                <a:latin typeface="+mn-lt"/>
                <a:ea typeface="+mn-ea"/>
                <a:cs typeface="+mn-cs"/>
              </a:rPr>
              <a:t>). </a:t>
            </a:r>
            <a:r>
              <a:rPr lang="en-US" altLang="zh-TW" sz="1200" b="1" i="1" u="none" strike="noStrike" kern="1200" dirty="0" err="1" smtClean="0">
                <a:solidFill>
                  <a:schemeClr val="tx1"/>
                </a:solidFill>
                <a:effectLst/>
                <a:latin typeface="+mn-lt"/>
                <a:ea typeface="+mn-ea"/>
                <a:cs typeface="+mn-cs"/>
                <a:hlinkClick r:id="rId7" tooltip="Link to bibliographic citation"/>
              </a:rPr>
              <a:t>Xie</a:t>
            </a:r>
            <a:r>
              <a:rPr lang="en-US" altLang="zh-TW" sz="1200" b="1" i="1" u="none" strike="noStrike" kern="1200" dirty="0" smtClean="0">
                <a:solidFill>
                  <a:schemeClr val="tx1"/>
                </a:solidFill>
                <a:effectLst/>
                <a:latin typeface="+mn-lt"/>
                <a:ea typeface="+mn-ea"/>
                <a:cs typeface="+mn-cs"/>
                <a:hlinkClick r:id="rId7" tooltip="Link to bibliographic citation"/>
              </a:rPr>
              <a:t> et al.</a:t>
            </a:r>
            <a:r>
              <a:rPr lang="en-US" altLang="zh-TW" sz="1200" b="1" i="0" u="none" strike="noStrike" kern="1200" dirty="0" smtClean="0">
                <a:solidFill>
                  <a:schemeClr val="tx1"/>
                </a:solidFill>
                <a:effectLst/>
                <a:latin typeface="+mn-lt"/>
                <a:ea typeface="+mn-ea"/>
                <a:cs typeface="+mn-cs"/>
                <a:hlinkClick r:id="rId7" tooltip="Link to bibliographic citation"/>
              </a:rPr>
              <a:t> [2003]</a:t>
            </a:r>
            <a:r>
              <a:rPr lang="en-US" altLang="zh-TW" sz="1200" b="0" i="0" kern="1200" dirty="0" smtClean="0">
                <a:solidFill>
                  <a:schemeClr val="tx1"/>
                </a:solidFill>
                <a:effectLst/>
                <a:latin typeface="+mn-lt"/>
                <a:ea typeface="+mn-ea"/>
                <a:cs typeface="+mn-cs"/>
              </a:rPr>
              <a:t> noted that, as the southwest monsoon wind impinges on the north–south running maintain range on the east coast of Vietnam, a strong wind jet occurs at its southeastern tip, resulting in a cold filament that spreads northeastward offshore. To the south of the cold filament, an </a:t>
            </a:r>
            <a:r>
              <a:rPr lang="en-US" altLang="zh-TW" sz="1200" b="0" i="0" kern="1200" dirty="0" err="1" smtClean="0">
                <a:solidFill>
                  <a:schemeClr val="tx1"/>
                </a:solidFill>
                <a:effectLst/>
                <a:latin typeface="+mn-lt"/>
                <a:ea typeface="+mn-ea"/>
                <a:cs typeface="+mn-cs"/>
              </a:rPr>
              <a:t>anticyclonic</a:t>
            </a:r>
            <a:r>
              <a:rPr lang="en-US" altLang="zh-TW" sz="1200" b="0" i="0" kern="1200" dirty="0" smtClean="0">
                <a:solidFill>
                  <a:schemeClr val="tx1"/>
                </a:solidFill>
                <a:effectLst/>
                <a:latin typeface="+mn-lt"/>
                <a:ea typeface="+mn-ea"/>
                <a:cs typeface="+mn-cs"/>
              </a:rPr>
              <a:t> circulation develops (</a:t>
            </a:r>
            <a:r>
              <a:rPr lang="en-US" altLang="zh-TW" sz="1200" b="0" i="0" u="none" strike="noStrike" kern="1200" dirty="0" smtClean="0">
                <a:solidFill>
                  <a:schemeClr val="tx1"/>
                </a:solidFill>
                <a:effectLst/>
                <a:latin typeface="+mn-lt"/>
                <a:ea typeface="+mn-ea"/>
                <a:cs typeface="+mn-cs"/>
                <a:hlinkClick r:id="rId6" tooltip="Link to figure"/>
              </a:rPr>
              <a:t>Figure 11</a:t>
            </a:r>
            <a:r>
              <a:rPr lang="en-US" altLang="zh-TW" sz="1200" b="0" i="0" kern="1200" dirty="0" smtClean="0">
                <a:solidFill>
                  <a:schemeClr val="tx1"/>
                </a:solidFill>
                <a:effectLst/>
                <a:latin typeface="+mn-lt"/>
                <a:ea typeface="+mn-ea"/>
                <a:cs typeface="+mn-cs"/>
              </a:rPr>
              <a:t>), generating a local ID maximum (</a:t>
            </a:r>
            <a:r>
              <a:rPr lang="en-US" altLang="zh-TW" sz="1200" b="0" i="0" u="none" strike="noStrike" kern="1200" dirty="0" smtClean="0">
                <a:solidFill>
                  <a:schemeClr val="tx1"/>
                </a:solidFill>
                <a:effectLst/>
                <a:latin typeface="+mn-lt"/>
                <a:ea typeface="+mn-ea"/>
                <a:cs typeface="+mn-cs"/>
                <a:hlinkClick r:id="rId5" tooltip="Link to figure"/>
              </a:rPr>
              <a:t>Figure 10</a:t>
            </a:r>
            <a:r>
              <a:rPr lang="en-US" altLang="zh-TW" sz="1200" b="0" i="0" kern="1200" dirty="0" smtClean="0">
                <a:solidFill>
                  <a:schemeClr val="tx1"/>
                </a:solidFill>
                <a:effectLst/>
                <a:latin typeface="+mn-lt"/>
                <a:ea typeface="+mn-ea"/>
                <a:cs typeface="+mn-cs"/>
              </a:rPr>
              <a:t>). The ID continues to deepen in July (&gt;50 m), and reaches its seasonal maximum (&gt;55 m) in August–September, around the end of the season when wind stress curl is negative.</a:t>
            </a:r>
            <a:endParaRPr lang="zh-TW" altLang="en-US" dirty="0" smtClean="0"/>
          </a:p>
        </p:txBody>
      </p:sp>
      <p:sp>
        <p:nvSpPr>
          <p:cNvPr id="17412" name="投影片編號版面配置區 3"/>
          <p:cNvSpPr>
            <a:spLocks noGrp="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F93E6D7D-4FFB-4AE8-829D-5B68E75BF443}" type="slidenum">
              <a:rPr lang="en-US" altLang="zh-TW" sz="1200" smtClean="0"/>
              <a:pPr/>
              <a:t>8</a:t>
            </a:fld>
            <a:endParaRPr lang="en-US" altLang="zh-TW" sz="1200" smtClean="0"/>
          </a:p>
        </p:txBody>
      </p:sp>
    </p:spTree>
    <p:extLst>
      <p:ext uri="{BB962C8B-B14F-4D97-AF65-F5344CB8AC3E}">
        <p14:creationId xmlns:p14="http://schemas.microsoft.com/office/powerpoint/2010/main" val="191844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defRPr/>
            </a:pPr>
            <a:r>
              <a:rPr lang="en-US" altLang="zh-TW" dirty="0" smtClean="0"/>
              <a:t>Northern SCS: persistent cyclonic gyre</a:t>
            </a:r>
          </a:p>
          <a:p>
            <a:pPr algn="l">
              <a:defRPr/>
            </a:pPr>
            <a:r>
              <a:rPr lang="en-US" altLang="zh-TW" dirty="0" smtClean="0"/>
              <a:t>Southern SCS: cyclonic in winter and </a:t>
            </a:r>
            <a:r>
              <a:rPr lang="en-US" altLang="zh-TW" dirty="0" err="1" smtClean="0"/>
              <a:t>anticyclonic</a:t>
            </a:r>
            <a:r>
              <a:rPr lang="en-US" altLang="zh-TW" baseline="0" dirty="0" smtClean="0"/>
              <a:t> in summer.</a:t>
            </a:r>
            <a:endParaRPr lang="en-US" altLang="zh-TW" dirty="0" smtClean="0"/>
          </a:p>
          <a:p>
            <a:pPr algn="l">
              <a:defRPr/>
            </a:pPr>
            <a:r>
              <a:rPr lang="en-US" altLang="zh-TW" dirty="0" smtClean="0"/>
              <a:t>Dynamics associated with the SCS mean circulation can be categorized into three components.</a:t>
            </a:r>
          </a:p>
          <a:p>
            <a:pPr marL="228600" indent="-228600" algn="l">
              <a:buFontTx/>
              <a:buAutoNum type="arabicParenR"/>
              <a:defRPr/>
            </a:pPr>
            <a:r>
              <a:rPr lang="en-US" altLang="zh-TW" dirty="0" smtClean="0"/>
              <a:t>Wind stress curl: main cause of the cyclonic mean circulation (Shaw and Chao, 1994; Chu et al., 1999, </a:t>
            </a:r>
            <a:r>
              <a:rPr lang="en-US" altLang="zh-TW" dirty="0" err="1" smtClean="0"/>
              <a:t>Chern</a:t>
            </a:r>
            <a:r>
              <a:rPr lang="en-US" altLang="zh-TW" dirty="0" smtClean="0"/>
              <a:t> and Wang, 2003).</a:t>
            </a:r>
          </a:p>
          <a:p>
            <a:pPr marL="228600" indent="-228600" algn="l">
              <a:buFontTx/>
              <a:buAutoNum type="arabicParenR"/>
              <a:defRPr/>
            </a:pPr>
            <a:r>
              <a:rPr lang="en-US" altLang="zh-TW" dirty="0" smtClean="0"/>
              <a:t>Positive relative vorticity generated from the Kuroshio left wing as it loops across the LS is a positive source of the cyclonic gyre.</a:t>
            </a:r>
          </a:p>
          <a:p>
            <a:pPr marL="228600" indent="-228600" algn="l">
              <a:buFontTx/>
              <a:buAutoNum type="arabicParenR"/>
              <a:defRPr/>
            </a:pPr>
            <a:r>
              <a:rPr lang="en-US" altLang="zh-TW" dirty="0" smtClean="0"/>
              <a:t>The deep water ventilation-induced vortex stretching may also support the cyclonic gyre (Chao et al., 1996)</a:t>
            </a:r>
          </a:p>
          <a:p>
            <a:pPr algn="l">
              <a:defRPr/>
            </a:pPr>
            <a:r>
              <a:rPr lang="en-US" altLang="zh-TW" dirty="0" smtClean="0"/>
              <a:t>Kuroshio intrusion into the LS accompanying with the change of southwesterly and northeasterly monsoon. The seasonal intrusion is attributed to the northwestward Ekman transport induced by winter monsoon. </a:t>
            </a:r>
            <a:r>
              <a:rPr lang="en-US" altLang="zh-TW" dirty="0" err="1" smtClean="0"/>
              <a:t>Anticyclonic</a:t>
            </a:r>
            <a:r>
              <a:rPr lang="en-US" altLang="zh-TW" dirty="0" smtClean="0"/>
              <a:t> intrusion may be a transient instead of a persistent circulation pattern.</a:t>
            </a:r>
          </a:p>
          <a:p>
            <a:pPr algn="l">
              <a:defRPr/>
            </a:pPr>
            <a:endParaRPr lang="en-US" altLang="zh-TW" dirty="0" smtClean="0"/>
          </a:p>
          <a:p>
            <a:pPr algn="l">
              <a:defRPr/>
            </a:pPr>
            <a:r>
              <a:rPr lang="en-US" altLang="zh-TW" sz="1200" b="0" i="0" kern="1200" dirty="0" smtClean="0">
                <a:solidFill>
                  <a:schemeClr val="tx1"/>
                </a:solidFill>
                <a:effectLst/>
                <a:latin typeface="+mn-lt"/>
                <a:ea typeface="+mn-ea"/>
                <a:cs typeface="+mn-cs"/>
              </a:rPr>
              <a:t>The previous studies show that the SCS deep circulation is featured by a basin-scale cyclonic gyre. On the basis of the Hybrid Coordinate Ocean Model (HYCOM) and the Simple Ocean Data Assimilation (SODA), this study attempts to examine its seasonal variability and to investigate the driving mechanism. During summer season, the basin-scale cyclonic gyre is dominant and strong, corresponding to higher value of the </a:t>
            </a:r>
            <a:r>
              <a:rPr lang="en-US" altLang="zh-TW" sz="1200" b="0" i="0" kern="1200" dirty="0" err="1" smtClean="0">
                <a:solidFill>
                  <a:schemeClr val="tx1"/>
                </a:solidFill>
                <a:effectLst/>
                <a:latin typeface="+mn-lt"/>
                <a:ea typeface="+mn-ea"/>
                <a:cs typeface="+mn-cs"/>
              </a:rPr>
              <a:t>deepwater</a:t>
            </a:r>
            <a:r>
              <a:rPr lang="en-US" altLang="zh-TW" sz="1200" b="0" i="0" kern="1200" dirty="0" smtClean="0">
                <a:solidFill>
                  <a:schemeClr val="tx1"/>
                </a:solidFill>
                <a:effectLst/>
                <a:latin typeface="+mn-lt"/>
                <a:ea typeface="+mn-ea"/>
                <a:cs typeface="+mn-cs"/>
              </a:rPr>
              <a:t> overflow transport. During winter season, the basin-scale cyclonic gyre can hardly be identified, corresponding to lower value of the </a:t>
            </a:r>
            <a:r>
              <a:rPr lang="en-US" altLang="zh-TW" sz="1200" b="0" i="0" kern="1200" dirty="0" err="1" smtClean="0">
                <a:solidFill>
                  <a:schemeClr val="tx1"/>
                </a:solidFill>
                <a:effectLst/>
                <a:latin typeface="+mn-lt"/>
                <a:ea typeface="+mn-ea"/>
                <a:cs typeface="+mn-cs"/>
              </a:rPr>
              <a:t>deepwater</a:t>
            </a:r>
            <a:r>
              <a:rPr lang="en-US" altLang="zh-TW" sz="1200" b="0" i="0" kern="1200" dirty="0" smtClean="0">
                <a:solidFill>
                  <a:schemeClr val="tx1"/>
                </a:solidFill>
                <a:effectLst/>
                <a:latin typeface="+mn-lt"/>
                <a:ea typeface="+mn-ea"/>
                <a:cs typeface="+mn-cs"/>
              </a:rPr>
              <a:t> overflow transport. The control run and the SODA show the similar results. Two sensitivity experiments are designed to investigate what could be possible responsible for the seasonal variation in the SCS deep circulation. The results reveal that the </a:t>
            </a:r>
            <a:r>
              <a:rPr lang="en-US" altLang="zh-TW" sz="1200" b="0" i="0" kern="1200" dirty="0" err="1" smtClean="0">
                <a:solidFill>
                  <a:schemeClr val="tx1"/>
                </a:solidFill>
                <a:effectLst/>
                <a:latin typeface="+mn-lt"/>
                <a:ea typeface="+mn-ea"/>
                <a:cs typeface="+mn-cs"/>
              </a:rPr>
              <a:t>deepwater</a:t>
            </a:r>
            <a:r>
              <a:rPr lang="en-US" altLang="zh-TW" sz="1200" b="0" i="0" kern="1200" dirty="0" smtClean="0">
                <a:solidFill>
                  <a:schemeClr val="tx1"/>
                </a:solidFill>
                <a:effectLst/>
                <a:latin typeface="+mn-lt"/>
                <a:ea typeface="+mn-ea"/>
                <a:cs typeface="+mn-cs"/>
              </a:rPr>
              <a:t> overflow through the Luzon Strait contributes to the seasonal variability of the SCS deep circulation, and the seasonal variation of the surface </a:t>
            </a:r>
            <a:r>
              <a:rPr lang="en-US" altLang="zh-TW" sz="1200" b="0" i="0" kern="1200" dirty="0" err="1" smtClean="0">
                <a:solidFill>
                  <a:schemeClr val="tx1"/>
                </a:solidFill>
                <a:effectLst/>
                <a:latin typeface="+mn-lt"/>
                <a:ea typeface="+mn-ea"/>
                <a:cs typeface="+mn-cs"/>
              </a:rPr>
              <a:t>forcings</a:t>
            </a:r>
            <a:r>
              <a:rPr lang="en-US" altLang="zh-TW" sz="1200" b="0" i="0" kern="1200" dirty="0" smtClean="0">
                <a:solidFill>
                  <a:schemeClr val="tx1"/>
                </a:solidFill>
                <a:effectLst/>
                <a:latin typeface="+mn-lt"/>
                <a:ea typeface="+mn-ea"/>
                <a:cs typeface="+mn-cs"/>
              </a:rPr>
              <a:t> have less influence on that. The mechanism is related to the potential vorticity flux by the </a:t>
            </a:r>
            <a:r>
              <a:rPr lang="en-US" altLang="zh-TW" sz="1200" b="0" i="0" kern="1200" dirty="0" err="1" smtClean="0">
                <a:solidFill>
                  <a:schemeClr val="tx1"/>
                </a:solidFill>
                <a:effectLst/>
                <a:latin typeface="+mn-lt"/>
                <a:ea typeface="+mn-ea"/>
                <a:cs typeface="+mn-cs"/>
              </a:rPr>
              <a:t>deepwater</a:t>
            </a:r>
            <a:r>
              <a:rPr lang="en-US" altLang="zh-TW" sz="1200" b="0" i="0" kern="1200" dirty="0" smtClean="0">
                <a:solidFill>
                  <a:schemeClr val="tx1"/>
                </a:solidFill>
                <a:effectLst/>
                <a:latin typeface="+mn-lt"/>
                <a:ea typeface="+mn-ea"/>
                <a:cs typeface="+mn-cs"/>
              </a:rPr>
              <a:t> overflow (Lan et al., 2015,</a:t>
            </a:r>
            <a:r>
              <a:rPr lang="en-US" altLang="zh-TW" sz="1200" b="0" i="0" kern="1200" baseline="0" dirty="0" smtClean="0">
                <a:solidFill>
                  <a:schemeClr val="tx1"/>
                </a:solidFill>
                <a:effectLst/>
                <a:latin typeface="+mn-lt"/>
                <a:ea typeface="+mn-ea"/>
                <a:cs typeface="+mn-cs"/>
              </a:rPr>
              <a:t> http://onlinelibrary.wiley.com/doi/10.1002/2014JC010413/full</a:t>
            </a:r>
            <a:r>
              <a:rPr lang="en-US" altLang="zh-TW" sz="1200" b="0" i="0" kern="1200" dirty="0" smtClean="0">
                <a:solidFill>
                  <a:schemeClr val="tx1"/>
                </a:solidFill>
                <a:effectLst/>
                <a:latin typeface="+mn-lt"/>
                <a:ea typeface="+mn-ea"/>
                <a:cs typeface="+mn-cs"/>
              </a:rPr>
              <a:t>).</a:t>
            </a:r>
            <a:endParaRPr lang="zh-TW" altLang="en-US" dirty="0" smtClean="0"/>
          </a:p>
          <a:p>
            <a:pPr algn="l"/>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9</a:t>
            </a:fld>
            <a:endParaRPr lang="zh-TW" altLang="en-US"/>
          </a:p>
        </p:txBody>
      </p:sp>
    </p:spTree>
    <p:extLst>
      <p:ext uri="{BB962C8B-B14F-4D97-AF65-F5344CB8AC3E}">
        <p14:creationId xmlns:p14="http://schemas.microsoft.com/office/powerpoint/2010/main" val="416286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p:spPr>
        <p:txBody>
          <a:bodyPr/>
          <a:lstStyle/>
          <a:p>
            <a:r>
              <a:rPr lang="en-US" altLang="zh-TW" sz="1200" b="0" i="0" kern="1200" dirty="0" smtClean="0">
                <a:solidFill>
                  <a:schemeClr val="tx1"/>
                </a:solidFill>
                <a:effectLst/>
                <a:latin typeface="+mn-lt"/>
                <a:ea typeface="+mn-ea"/>
                <a:cs typeface="+mn-cs"/>
              </a:rPr>
              <a:t> The South China Sea (SCS) </a:t>
            </a:r>
            <a:r>
              <a:rPr lang="en-US" altLang="zh-TW" sz="1200" b="0" i="0" kern="1200" dirty="0" err="1" smtClean="0">
                <a:solidFill>
                  <a:schemeClr val="tx1"/>
                </a:solidFill>
                <a:effectLst/>
                <a:latin typeface="+mn-lt"/>
                <a:ea typeface="+mn-ea"/>
                <a:cs typeface="+mn-cs"/>
              </a:rPr>
              <a:t>throughflow</a:t>
            </a:r>
            <a:r>
              <a:rPr lang="en-US" altLang="zh-TW" sz="1200" b="0" i="0" kern="1200" dirty="0" smtClean="0">
                <a:solidFill>
                  <a:schemeClr val="tx1"/>
                </a:solidFill>
                <a:effectLst/>
                <a:latin typeface="+mn-lt"/>
                <a:ea typeface="+mn-ea"/>
                <a:cs typeface="+mn-cs"/>
              </a:rPr>
              <a:t> (SCSTF) involves inflow of cold, salty water through the deep Luzon Strait and outflow of warm, fresh water through the shallow </a:t>
            </a:r>
            <a:r>
              <a:rPr lang="en-US" altLang="zh-TW" sz="1200" b="0" i="0" kern="1200" dirty="0" err="1" smtClean="0">
                <a:solidFill>
                  <a:schemeClr val="tx1"/>
                </a:solidFill>
                <a:effectLst/>
                <a:latin typeface="+mn-lt"/>
                <a:ea typeface="+mn-ea"/>
                <a:cs typeface="+mn-cs"/>
              </a:rPr>
              <a:t>Karimata</a:t>
            </a:r>
            <a:r>
              <a:rPr lang="en-US" altLang="zh-TW" sz="1200" b="0" i="0" kern="1200" dirty="0" smtClean="0">
                <a:solidFill>
                  <a:schemeClr val="tx1"/>
                </a:solidFill>
                <a:effectLst/>
                <a:latin typeface="+mn-lt"/>
                <a:ea typeface="+mn-ea"/>
                <a:cs typeface="+mn-cs"/>
              </a:rPr>
              <a:t> and Mindoro Straits [e.g., </a:t>
            </a:r>
            <a:r>
              <a:rPr lang="en-US" altLang="zh-TW" sz="1200" b="1" i="1" u="none" strike="noStrike" kern="1200" dirty="0" smtClean="0">
                <a:solidFill>
                  <a:schemeClr val="tx1"/>
                </a:solidFill>
                <a:effectLst/>
                <a:latin typeface="+mn-lt"/>
                <a:ea typeface="+mn-ea"/>
                <a:cs typeface="+mn-cs"/>
                <a:hlinkClick r:id="rId3" tooltip="Link to bibliographic citation"/>
              </a:rPr>
              <a:t>Qu et al.</a:t>
            </a:r>
            <a:r>
              <a:rPr lang="en-US" altLang="zh-TW" sz="1200" b="1" i="0" u="none" strike="noStrike" kern="1200" dirty="0" smtClean="0">
                <a:solidFill>
                  <a:schemeClr val="tx1"/>
                </a:solidFill>
                <a:effectLst/>
                <a:latin typeface="+mn-lt"/>
                <a:ea typeface="+mn-ea"/>
                <a:cs typeface="+mn-cs"/>
                <a:hlinkClick r:id="rId3" tooltip="Link to bibliographic citation"/>
              </a:rPr>
              <a:t>, 2005</a:t>
            </a:r>
            <a:r>
              <a:rPr lang="en-US" altLang="zh-TW" sz="1200" b="0" i="0" kern="1200" dirty="0" smtClean="0">
                <a:solidFill>
                  <a:schemeClr val="tx1"/>
                </a:solidFill>
                <a:effectLst/>
                <a:latin typeface="+mn-lt"/>
                <a:ea typeface="+mn-ea"/>
                <a:cs typeface="+mn-cs"/>
              </a:rPr>
              <a:t>; </a:t>
            </a:r>
            <a:r>
              <a:rPr lang="en-US" altLang="zh-TW" sz="1200" b="1" i="1" u="none" strike="noStrike" kern="1200" dirty="0" smtClean="0">
                <a:solidFill>
                  <a:schemeClr val="tx1"/>
                </a:solidFill>
                <a:effectLst/>
                <a:latin typeface="+mn-lt"/>
                <a:ea typeface="+mn-ea"/>
                <a:cs typeface="+mn-cs"/>
                <a:hlinkClick r:id="rId4" tooltip="Link to bibliographic citation"/>
              </a:rPr>
              <a:t>Fang et al.</a:t>
            </a:r>
            <a:r>
              <a:rPr lang="en-US" altLang="zh-TW" sz="1200" b="1" i="0" u="none" strike="noStrike" kern="1200" dirty="0" smtClean="0">
                <a:solidFill>
                  <a:schemeClr val="tx1"/>
                </a:solidFill>
                <a:effectLst/>
                <a:latin typeface="+mn-lt"/>
                <a:ea typeface="+mn-ea"/>
                <a:cs typeface="+mn-cs"/>
                <a:hlinkClick r:id="rId4" tooltip="Link to bibliographic citation"/>
              </a:rPr>
              <a:t>, 2005</a:t>
            </a:r>
            <a:r>
              <a:rPr lang="en-US" altLang="zh-TW" sz="1200" b="0" i="0" kern="1200" dirty="0" smtClean="0">
                <a:solidFill>
                  <a:schemeClr val="tx1"/>
                </a:solidFill>
                <a:effectLst/>
                <a:latin typeface="+mn-lt"/>
                <a:ea typeface="+mn-ea"/>
                <a:cs typeface="+mn-cs"/>
              </a:rPr>
              <a:t>; </a:t>
            </a:r>
            <a:r>
              <a:rPr lang="en-US" altLang="zh-TW" sz="1200" b="1" i="1" u="none" strike="noStrike" kern="1200" dirty="0" smtClean="0">
                <a:solidFill>
                  <a:schemeClr val="tx1"/>
                </a:solidFill>
                <a:effectLst/>
                <a:latin typeface="+mn-lt"/>
                <a:ea typeface="+mn-ea"/>
                <a:cs typeface="+mn-cs"/>
                <a:hlinkClick r:id="rId5" tooltip="Link to bibliographic citation"/>
              </a:rPr>
              <a:t>Yu et al.</a:t>
            </a:r>
            <a:r>
              <a:rPr lang="en-US" altLang="zh-TW" sz="1200" b="1" i="0" u="none" strike="noStrike" kern="1200" dirty="0" smtClean="0">
                <a:solidFill>
                  <a:schemeClr val="tx1"/>
                </a:solidFill>
                <a:effectLst/>
                <a:latin typeface="+mn-lt"/>
                <a:ea typeface="+mn-ea"/>
                <a:cs typeface="+mn-cs"/>
                <a:hlinkClick r:id="rId5" tooltip="Link to bibliographic citation"/>
              </a:rPr>
              <a:t>, 2007</a:t>
            </a:r>
            <a:r>
              <a:rPr lang="en-US" altLang="zh-TW" sz="1200" b="0" i="0" kern="1200" dirty="0" smtClean="0">
                <a:solidFill>
                  <a:schemeClr val="tx1"/>
                </a:solidFill>
                <a:effectLst/>
                <a:latin typeface="+mn-lt"/>
                <a:ea typeface="+mn-ea"/>
                <a:cs typeface="+mn-cs"/>
              </a:rPr>
              <a:t>]. Balanced by an excess of precipitation over evaporation in the SCS, the SCSTF acts as a heat and freshwater conveyor and is believed to play an important role in the heat and fresh water budget of the SCS and its adjacent waters [</a:t>
            </a:r>
            <a:r>
              <a:rPr lang="en-US" altLang="zh-TW" sz="1200" b="1" i="1" u="none" strike="noStrike" kern="1200" dirty="0" smtClean="0">
                <a:solidFill>
                  <a:schemeClr val="tx1"/>
                </a:solidFill>
                <a:effectLst/>
                <a:latin typeface="+mn-lt"/>
                <a:ea typeface="+mn-ea"/>
                <a:cs typeface="+mn-cs"/>
                <a:hlinkClick r:id="rId6" tooltip="Link to bibliographic citation"/>
              </a:rPr>
              <a:t>Qu et al.</a:t>
            </a:r>
            <a:r>
              <a:rPr lang="en-US" altLang="zh-TW" sz="1200" b="1" i="0" u="none" strike="noStrike" kern="1200" dirty="0" smtClean="0">
                <a:solidFill>
                  <a:schemeClr val="tx1"/>
                </a:solidFill>
                <a:effectLst/>
                <a:latin typeface="+mn-lt"/>
                <a:ea typeface="+mn-ea"/>
                <a:cs typeface="+mn-cs"/>
                <a:hlinkClick r:id="rId6" tooltip="Link to bibliographic citation"/>
              </a:rPr>
              <a:t>, 2006a</a:t>
            </a:r>
            <a:r>
              <a:rPr lang="en-US" altLang="zh-TW" sz="1200" b="0" i="0" kern="1200" dirty="0" smtClean="0">
                <a:solidFill>
                  <a:schemeClr val="tx1"/>
                </a:solidFill>
                <a:effectLst/>
                <a:latin typeface="+mn-lt"/>
                <a:ea typeface="+mn-ea"/>
                <a:cs typeface="+mn-cs"/>
              </a:rPr>
              <a:t>; </a:t>
            </a:r>
            <a:r>
              <a:rPr lang="en-US" altLang="zh-TW" sz="1200" b="1" i="1" u="none" strike="noStrike" kern="1200" dirty="0" err="1" smtClean="0">
                <a:solidFill>
                  <a:schemeClr val="tx1"/>
                </a:solidFill>
                <a:effectLst/>
                <a:latin typeface="+mn-lt"/>
                <a:ea typeface="+mn-ea"/>
                <a:cs typeface="+mn-cs"/>
                <a:hlinkClick r:id="rId7" tooltip="Link to bibliographic citation"/>
              </a:rPr>
              <a:t>Tozuka</a:t>
            </a:r>
            <a:r>
              <a:rPr lang="en-US" altLang="zh-TW" sz="1200" b="1" i="1" u="none" strike="noStrike" kern="1200" dirty="0" smtClean="0">
                <a:solidFill>
                  <a:schemeClr val="tx1"/>
                </a:solidFill>
                <a:effectLst/>
                <a:latin typeface="+mn-lt"/>
                <a:ea typeface="+mn-ea"/>
                <a:cs typeface="+mn-cs"/>
                <a:hlinkClick r:id="rId7" tooltip="Link to bibliographic citation"/>
              </a:rPr>
              <a:t> et al.</a:t>
            </a:r>
            <a:r>
              <a:rPr lang="en-US" altLang="zh-TW" sz="1200" b="1" i="0" u="none" strike="noStrike" kern="1200" dirty="0" smtClean="0">
                <a:solidFill>
                  <a:schemeClr val="tx1"/>
                </a:solidFill>
                <a:effectLst/>
                <a:latin typeface="+mn-lt"/>
                <a:ea typeface="+mn-ea"/>
                <a:cs typeface="+mn-cs"/>
                <a:hlinkClick r:id="rId7" tooltip="Link to bibliographic citation"/>
              </a:rPr>
              <a:t>, 2007</a:t>
            </a:r>
            <a:r>
              <a:rPr lang="en-US" altLang="zh-TW" sz="1200" b="0" i="0" kern="1200" dirty="0" smtClean="0">
                <a:solidFill>
                  <a:schemeClr val="tx1"/>
                </a:solidFill>
                <a:effectLst/>
                <a:latin typeface="+mn-lt"/>
                <a:ea typeface="+mn-ea"/>
                <a:cs typeface="+mn-cs"/>
              </a:rPr>
              <a:t>]. As part of the SCSTF, water of Pacific origin enters the Sulu Sea through the Mindoro Strait and returns to the Pacific through the </a:t>
            </a:r>
            <a:r>
              <a:rPr lang="en-US" altLang="zh-TW" sz="1200" b="0" i="0" kern="1200" dirty="0" err="1" smtClean="0">
                <a:solidFill>
                  <a:schemeClr val="tx1"/>
                </a:solidFill>
                <a:effectLst/>
                <a:latin typeface="+mn-lt"/>
                <a:ea typeface="+mn-ea"/>
                <a:cs typeface="+mn-cs"/>
              </a:rPr>
              <a:t>Sibutu</a:t>
            </a:r>
            <a:r>
              <a:rPr lang="en-US" altLang="zh-TW" sz="1200" b="0" i="0" kern="1200" dirty="0" smtClean="0">
                <a:solidFill>
                  <a:schemeClr val="tx1"/>
                </a:solidFill>
                <a:effectLst/>
                <a:latin typeface="+mn-lt"/>
                <a:ea typeface="+mn-ea"/>
                <a:cs typeface="+mn-cs"/>
              </a:rPr>
              <a:t> Passage, having a direct influence on the western Pacific circulation [e.g., </a:t>
            </a:r>
            <a:r>
              <a:rPr lang="en-US" altLang="zh-TW" sz="1200" b="1" i="1" u="none" strike="noStrike" kern="1200" dirty="0" smtClean="0">
                <a:solidFill>
                  <a:schemeClr val="tx1"/>
                </a:solidFill>
                <a:effectLst/>
                <a:latin typeface="+mn-lt"/>
                <a:ea typeface="+mn-ea"/>
                <a:cs typeface="+mn-cs"/>
                <a:hlinkClick r:id="rId8" tooltip="Link to bibliographic citation"/>
              </a:rPr>
              <a:t>Metzger and </a:t>
            </a:r>
            <a:r>
              <a:rPr lang="en-US" altLang="zh-TW" sz="1200" b="1" i="1" u="none" strike="noStrike" kern="1200" dirty="0" err="1" smtClean="0">
                <a:solidFill>
                  <a:schemeClr val="tx1"/>
                </a:solidFill>
                <a:effectLst/>
                <a:latin typeface="+mn-lt"/>
                <a:ea typeface="+mn-ea"/>
                <a:cs typeface="+mn-cs"/>
                <a:hlinkClick r:id="rId8" tooltip="Link to bibliographic citation"/>
              </a:rPr>
              <a:t>Hurlburt</a:t>
            </a:r>
            <a:r>
              <a:rPr lang="en-US" altLang="zh-TW" sz="1200" b="1" i="0" u="none" strike="noStrike" kern="1200" dirty="0" smtClean="0">
                <a:solidFill>
                  <a:schemeClr val="tx1"/>
                </a:solidFill>
                <a:effectLst/>
                <a:latin typeface="+mn-lt"/>
                <a:ea typeface="+mn-ea"/>
                <a:cs typeface="+mn-cs"/>
                <a:hlinkClick r:id="rId8" tooltip="Link to bibliographic citation"/>
              </a:rPr>
              <a:t>, 1996</a:t>
            </a:r>
            <a:r>
              <a:rPr lang="en-US" altLang="zh-TW" sz="1200" b="0" i="0" kern="1200" dirty="0" smtClean="0">
                <a:solidFill>
                  <a:schemeClr val="tx1"/>
                </a:solidFill>
                <a:effectLst/>
                <a:latin typeface="+mn-lt"/>
                <a:ea typeface="+mn-ea"/>
                <a:cs typeface="+mn-cs"/>
              </a:rPr>
              <a:t>].</a:t>
            </a:r>
          </a:p>
          <a:p>
            <a:r>
              <a:rPr lang="en-US" altLang="zh-TW" dirty="0" smtClean="0"/>
              <a:t>Upwelling induced by the inflow and outflow volume transport balance in the SCS: LS inflow ranges from 0.5-6.5Sv from the Pacific Ocean to the SCS. In order to meet the conservation of volume in the SCS, this net westward LST (inflow) must be balanced by transports out of the SCS (outflow) via Taiwan Strait and the </a:t>
            </a:r>
            <a:r>
              <a:rPr lang="en-US" altLang="zh-TW" dirty="0" err="1" smtClean="0"/>
              <a:t>Karimata</a:t>
            </a:r>
            <a:r>
              <a:rPr lang="en-US" altLang="zh-TW" dirty="0" smtClean="0"/>
              <a:t> Strait. TS and KS are </a:t>
            </a:r>
            <a:r>
              <a:rPr lang="en-US" altLang="zh-TW" dirty="0" err="1" smtClean="0"/>
              <a:t>ahallow</a:t>
            </a:r>
            <a:r>
              <a:rPr lang="en-US" altLang="zh-TW" dirty="0" smtClean="0"/>
              <a:t> passages with depths ~50m, suggesting the outflow should be mostly fed by the upper layer flow in the SCS. In turn, the associated upward compensation water from the lower layer results in an upwelling in the deep central SCS. The upwelling-induced vortex stretching then causes the SCS cyclonic gyre (Chao et al., 1996).</a:t>
            </a:r>
            <a:endParaRPr lang="zh-TW" altLang="en-US" dirty="0" smtClean="0"/>
          </a:p>
        </p:txBody>
      </p:sp>
      <p:sp>
        <p:nvSpPr>
          <p:cNvPr id="34820" name="投影片編號版面配置區 3"/>
          <p:cNvSpPr>
            <a:spLocks noGrp="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771F10C-59DA-49BB-9B11-F4D192F98E3D}" type="slidenum">
              <a:rPr lang="en-US" altLang="zh-TW" sz="1200" smtClean="0"/>
              <a:pPr/>
              <a:t>10</a:t>
            </a:fld>
            <a:endParaRPr lang="en-US" altLang="zh-TW" sz="1200" smtClean="0"/>
          </a:p>
        </p:txBody>
      </p:sp>
    </p:spTree>
    <p:extLst>
      <p:ext uri="{BB962C8B-B14F-4D97-AF65-F5344CB8AC3E}">
        <p14:creationId xmlns:p14="http://schemas.microsoft.com/office/powerpoint/2010/main" val="264578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defTabSz="950913" eaLnBrk="0" hangingPunct="0">
              <a:defRPr kumimoji="1">
                <a:solidFill>
                  <a:schemeClr val="tx1"/>
                </a:solidFill>
                <a:latin typeface="Arial" panose="020B0604020202020204" pitchFamily="34" charset="0"/>
                <a:ea typeface="新細明體" panose="02020500000000000000" pitchFamily="18" charset="-120"/>
              </a:defRPr>
            </a:lvl1pPr>
            <a:lvl2pPr marL="773113" indent="-298450" defTabSz="950913" eaLnBrk="0" hangingPunct="0">
              <a:defRPr kumimoji="1">
                <a:solidFill>
                  <a:schemeClr val="tx1"/>
                </a:solidFill>
                <a:latin typeface="Arial" panose="020B0604020202020204" pitchFamily="34" charset="0"/>
                <a:ea typeface="新細明體" panose="02020500000000000000" pitchFamily="18" charset="-120"/>
              </a:defRPr>
            </a:lvl2pPr>
            <a:lvl3pPr marL="1189038" indent="-238125" defTabSz="950913" eaLnBrk="0" hangingPunct="0">
              <a:defRPr kumimoji="1">
                <a:solidFill>
                  <a:schemeClr val="tx1"/>
                </a:solidFill>
                <a:latin typeface="Arial" panose="020B0604020202020204" pitchFamily="34" charset="0"/>
                <a:ea typeface="新細明體" panose="02020500000000000000" pitchFamily="18" charset="-120"/>
              </a:defRPr>
            </a:lvl3pPr>
            <a:lvl4pPr marL="1663700" indent="-238125" defTabSz="950913" eaLnBrk="0" hangingPunct="0">
              <a:defRPr kumimoji="1">
                <a:solidFill>
                  <a:schemeClr val="tx1"/>
                </a:solidFill>
                <a:latin typeface="Arial" panose="020B0604020202020204" pitchFamily="34" charset="0"/>
                <a:ea typeface="新細明體" panose="02020500000000000000" pitchFamily="18" charset="-120"/>
              </a:defRPr>
            </a:lvl4pPr>
            <a:lvl5pPr marL="2138363" indent="-236538" defTabSz="950913" eaLnBrk="0" hangingPunct="0">
              <a:defRPr kumimoji="1">
                <a:solidFill>
                  <a:schemeClr val="tx1"/>
                </a:solidFill>
                <a:latin typeface="Arial" panose="020B0604020202020204" pitchFamily="34" charset="0"/>
                <a:ea typeface="新細明體" panose="02020500000000000000" pitchFamily="18" charset="-120"/>
              </a:defRPr>
            </a:lvl5pPr>
            <a:lvl6pPr marL="2595563" indent="-236538" defTabSz="9509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defTabSz="9509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defTabSz="9509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defTabSz="9509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FF0C4C5-C51E-407C-A7DE-CB7AC308BB1B}" type="slidenum">
              <a:rPr lang="en-US" altLang="zh-TW"/>
              <a:pPr eaLnBrk="1" hangingPunct="1"/>
              <a:t>12</a:t>
            </a:fld>
            <a:endParaRPr lang="en-US" altLang="zh-TW"/>
          </a:p>
        </p:txBody>
      </p:sp>
      <p:sp>
        <p:nvSpPr>
          <p:cNvPr id="73731" name="Rectangle 2"/>
          <p:cNvSpPr>
            <a:spLocks noGrp="1" noRot="1" noChangeAspect="1" noChangeArrowheads="1" noTextEdit="1"/>
          </p:cNvSpPr>
          <p:nvPr>
            <p:ph type="sldImg"/>
          </p:nvPr>
        </p:nvSpPr>
        <p:spPr>
          <a:xfrm>
            <a:off x="992188" y="771525"/>
            <a:ext cx="5116512" cy="3836988"/>
          </a:xfrm>
          <a:ln/>
        </p:spPr>
      </p:sp>
      <p:sp>
        <p:nvSpPr>
          <p:cNvPr id="73732" name="Rectangle 3"/>
          <p:cNvSpPr>
            <a:spLocks noGrp="1" noChangeArrowheads="1"/>
          </p:cNvSpPr>
          <p:nvPr>
            <p:ph type="body" idx="1"/>
          </p:nvPr>
        </p:nvSpPr>
        <p:spPr>
          <a:xfrm>
            <a:off x="949325" y="4862513"/>
            <a:ext cx="5200650" cy="4600575"/>
          </a:xfrm>
        </p:spPr>
        <p:txBody>
          <a:bodyPr/>
          <a:lstStyle/>
          <a:p>
            <a:pPr algn="just" eaLnBrk="1" hangingPunct="1"/>
            <a:r>
              <a:rPr lang="en-US" altLang="zh-TW" smtClean="0">
                <a:latin typeface="Arial" panose="020B0604020202020204" pitchFamily="34" charset="0"/>
              </a:rPr>
              <a:t>The Kuroshio enters the SCS via Luzon Strait where the majority of it retroflects and continues northward off the east coast of Taiwan. A branch off the Kuroshio enters the SCS and continues southwestward along the shelf break. The SCSWC in HYCOM is a northeastward directed shelf current that flows counter to the prevailing monsoon winds (that blow toward the southwest in the annual mean) and, along with the Kuroshio, it feeds into the Taiwan Strait. There is considerable debate over the existence of the SCSWC in the scientific community. HYCOM offers the ability to study the dynamics of this shelf current and contribute to this debate. The SCSWC was never seen in NLOM because it excluded the shelf. </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Illustrates remote littoral forcing (shelf current counter to the wind) and the influence of flow through straits (Taiwan Strait and quite likely Luzon Strait between the Philippines and Taiwan).</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In a 6.1 LLWBC journal article, Metzger and Hurlburt (1996; JGR-O) discovered that the SCS branch off the Kuroshio is part of a circuitous 2</a:t>
            </a:r>
            <a:r>
              <a:rPr lang="en-US" altLang="zh-TW" baseline="30000" smtClean="0">
                <a:latin typeface="Arial" panose="020B0604020202020204" pitchFamily="34" charset="0"/>
              </a:rPr>
              <a:t>nd</a:t>
            </a:r>
            <a:r>
              <a:rPr lang="en-US" altLang="zh-TW" smtClean="0">
                <a:latin typeface="Arial" panose="020B0604020202020204" pitchFamily="34" charset="0"/>
              </a:rPr>
              <a:t> pathway for the low latitude western boundary currents that close the Pacific-wide northern tropical gyre. The primary pathway is the Mindanao Current east of the southern Philippines. This journal article has over 50 citations listed in the SCI.</a:t>
            </a:r>
          </a:p>
        </p:txBody>
      </p:sp>
    </p:spTree>
    <p:extLst>
      <p:ext uri="{BB962C8B-B14F-4D97-AF65-F5344CB8AC3E}">
        <p14:creationId xmlns:p14="http://schemas.microsoft.com/office/powerpoint/2010/main" val="1667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ea typeface="+mn-ea"/>
              </a:rPr>
              <a:t>Luzon Strait (0.65-6.5Sv)</a:t>
            </a:r>
          </a:p>
          <a:p>
            <a:r>
              <a:rPr lang="en-US" altLang="zh-TW" dirty="0" smtClean="0">
                <a:ea typeface="+mn-ea"/>
              </a:rPr>
              <a:t>4-10Sv (</a:t>
            </a:r>
            <a:r>
              <a:rPr lang="en-US" altLang="zh-TW" dirty="0" err="1" smtClean="0">
                <a:ea typeface="+mn-ea"/>
              </a:rPr>
              <a:t>Gan</a:t>
            </a:r>
            <a:r>
              <a:rPr lang="en-US" altLang="zh-TW" dirty="0" smtClean="0">
                <a:ea typeface="+mn-ea"/>
              </a:rPr>
              <a:t> et al., 2016-cite </a:t>
            </a:r>
            <a:r>
              <a:rPr lang="en-US" altLang="zh-TW" dirty="0" err="1" smtClean="0">
                <a:ea typeface="+mn-ea"/>
              </a:rPr>
              <a:t>Wyriki</a:t>
            </a:r>
            <a:r>
              <a:rPr lang="en-US" altLang="zh-TW" dirty="0" smtClean="0">
                <a:ea typeface="+mn-ea"/>
              </a:rPr>
              <a:t>, 1961; Chen and Huang, 1996; Qu </a:t>
            </a:r>
            <a:r>
              <a:rPr lang="en-US" altLang="zh-TW" dirty="0" err="1" smtClean="0">
                <a:ea typeface="+mn-ea"/>
              </a:rPr>
              <a:t>etal</a:t>
            </a:r>
            <a:r>
              <a:rPr lang="en-US" altLang="zh-TW" dirty="0" smtClean="0">
                <a:ea typeface="+mn-ea"/>
              </a:rPr>
              <a:t>., 2000, 2004; </a:t>
            </a:r>
            <a:r>
              <a:rPr lang="en-US" altLang="zh-TW" dirty="0" err="1" smtClean="0">
                <a:ea typeface="+mn-ea"/>
              </a:rPr>
              <a:t>Xue</a:t>
            </a:r>
            <a:r>
              <a:rPr lang="en-US" altLang="zh-TW" dirty="0" smtClean="0">
                <a:ea typeface="+mn-ea"/>
              </a:rPr>
              <a:t> et al., 2004; Tian et al., 2006)</a:t>
            </a:r>
          </a:p>
          <a:p>
            <a:r>
              <a:rPr lang="en-US" altLang="zh-TW" dirty="0" smtClean="0">
                <a:ea typeface="+mn-ea"/>
              </a:rPr>
              <a:t>0.5-10Sv (e.g. </a:t>
            </a:r>
            <a:r>
              <a:rPr lang="en-US" altLang="zh-TW" i="1" dirty="0" err="1" smtClean="0">
                <a:ea typeface="+mn-ea"/>
              </a:rPr>
              <a:t>Xue</a:t>
            </a:r>
            <a:r>
              <a:rPr lang="en-US" altLang="zh-TW" i="1" dirty="0" smtClean="0">
                <a:ea typeface="+mn-ea"/>
              </a:rPr>
              <a:t> et al</a:t>
            </a:r>
            <a:r>
              <a:rPr lang="en-US" altLang="zh-TW" dirty="0" smtClean="0">
                <a:ea typeface="+mn-ea"/>
              </a:rPr>
              <a:t>., </a:t>
            </a:r>
            <a:r>
              <a:rPr lang="en-US" altLang="zh-TW" b="1" dirty="0" smtClean="0">
                <a:ea typeface="+mn-ea"/>
                <a:hlinkClick r:id="rId3" tooltip="Link to bibliographic citation"/>
              </a:rPr>
              <a:t>2004</a:t>
            </a:r>
            <a:r>
              <a:rPr lang="en-US" altLang="zh-TW" dirty="0" smtClean="0">
                <a:ea typeface="+mn-ea"/>
              </a:rPr>
              <a:t>; </a:t>
            </a:r>
            <a:r>
              <a:rPr lang="en-US" altLang="zh-TW" i="1" dirty="0" err="1" smtClean="0">
                <a:ea typeface="+mn-ea"/>
              </a:rPr>
              <a:t>Hsin</a:t>
            </a:r>
            <a:r>
              <a:rPr lang="en-US" altLang="zh-TW" i="1" dirty="0" smtClean="0">
                <a:ea typeface="+mn-ea"/>
              </a:rPr>
              <a:t> et al</a:t>
            </a:r>
            <a:r>
              <a:rPr lang="en-US" altLang="zh-TW" dirty="0" smtClean="0">
                <a:ea typeface="+mn-ea"/>
              </a:rPr>
              <a:t>., </a:t>
            </a:r>
            <a:r>
              <a:rPr lang="en-US" altLang="zh-TW" b="1" dirty="0" smtClean="0">
                <a:ea typeface="+mn-ea"/>
                <a:hlinkClick r:id="rId4" tooltip="Link to bibliographic citation"/>
              </a:rPr>
              <a:t>2012</a:t>
            </a:r>
            <a:r>
              <a:rPr lang="en-US" altLang="zh-TW" b="1" dirty="0" smtClean="0">
                <a:ea typeface="+mn-ea"/>
              </a:rPr>
              <a:t>)</a:t>
            </a:r>
            <a:endParaRPr lang="en-US" altLang="zh-TW" dirty="0" smtClean="0">
              <a:ea typeface="+mn-ea"/>
            </a:endParaRPr>
          </a:p>
          <a:p>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13</a:t>
            </a:fld>
            <a:endParaRPr lang="zh-TW" altLang="en-US"/>
          </a:p>
        </p:txBody>
      </p:sp>
    </p:spTree>
    <p:extLst>
      <p:ext uri="{BB962C8B-B14F-4D97-AF65-F5344CB8AC3E}">
        <p14:creationId xmlns:p14="http://schemas.microsoft.com/office/powerpoint/2010/main" val="384936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p:spPr>
        <p:txBody>
          <a:bodyPr/>
          <a:lstStyle/>
          <a:p>
            <a:endParaRPr lang="zh-TW" altLang="en-US" smtClean="0"/>
          </a:p>
        </p:txBody>
      </p:sp>
      <p:sp>
        <p:nvSpPr>
          <p:cNvPr id="36868" name="投影片編號版面配置區 3"/>
          <p:cNvSpPr>
            <a:spLocks noGrp="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E0A22E05-D45A-4616-91B0-576F554DCBA7}" type="slidenum">
              <a:rPr lang="en-US" altLang="zh-TW" sz="1200" smtClean="0"/>
              <a:pPr/>
              <a:t>14</a:t>
            </a:fld>
            <a:endParaRPr lang="en-US" altLang="zh-TW" sz="1200" smtClean="0"/>
          </a:p>
        </p:txBody>
      </p:sp>
    </p:spTree>
    <p:extLst>
      <p:ext uri="{BB962C8B-B14F-4D97-AF65-F5344CB8AC3E}">
        <p14:creationId xmlns:p14="http://schemas.microsoft.com/office/powerpoint/2010/main" val="195176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The analysis reveals the existence of a persistent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pressure gradient that drives a </a:t>
            </a:r>
            <a:r>
              <a:rPr lang="en-US" altLang="zh-TW" sz="1200" b="0" i="0" kern="1200" dirty="0" err="1" smtClean="0">
                <a:solidFill>
                  <a:schemeClr val="tx1"/>
                </a:solidFill>
                <a:effectLst/>
                <a:latin typeface="+mn-lt"/>
                <a:ea typeface="+mn-ea"/>
                <a:cs typeface="+mn-cs"/>
              </a:rPr>
              <a:t>deepwater</a:t>
            </a:r>
            <a:r>
              <a:rPr lang="en-US" altLang="zh-TW" sz="1200" b="0" i="0" kern="1200" dirty="0" smtClean="0">
                <a:solidFill>
                  <a:schemeClr val="tx1"/>
                </a:solidFill>
                <a:effectLst/>
                <a:latin typeface="+mn-lt"/>
                <a:ea typeface="+mn-ea"/>
                <a:cs typeface="+mn-cs"/>
              </a:rPr>
              <a:t> overflow from the South China Sea into the Sulu Sea. The application of hydraulic theory combined with the “geostrophic control” formula yields a mean transport estimate of about 2.4 </a:t>
            </a:r>
            <a:r>
              <a:rPr lang="en-US" altLang="zh-TW" sz="1200" b="0" i="0" kern="1200" dirty="0" err="1" smtClean="0">
                <a:solidFill>
                  <a:schemeClr val="tx1"/>
                </a:solidFill>
                <a:effectLst/>
                <a:latin typeface="+mn-lt"/>
                <a:ea typeface="+mn-ea"/>
                <a:cs typeface="+mn-cs"/>
              </a:rPr>
              <a:t>Sv</a:t>
            </a:r>
            <a:r>
              <a:rPr lang="en-US" altLang="zh-TW" sz="1200" b="0" i="0" kern="1200" dirty="0" smtClean="0">
                <a:solidFill>
                  <a:schemeClr val="tx1"/>
                </a:solidFill>
                <a:effectLst/>
                <a:latin typeface="+mn-lt"/>
                <a:ea typeface="+mn-ea"/>
                <a:cs typeface="+mn-cs"/>
              </a:rPr>
              <a:t> (1 </a:t>
            </a:r>
            <a:r>
              <a:rPr lang="en-US" altLang="zh-TW" sz="1200" b="0" i="0" kern="1200" dirty="0" err="1" smtClean="0">
                <a:solidFill>
                  <a:schemeClr val="tx1"/>
                </a:solidFill>
                <a:effectLst/>
                <a:latin typeface="+mn-lt"/>
                <a:ea typeface="+mn-ea"/>
                <a:cs typeface="+mn-cs"/>
              </a:rPr>
              <a:t>Sv</a:t>
            </a:r>
            <a:r>
              <a:rPr lang="en-US" altLang="zh-TW" sz="1200" b="0" i="0" kern="1200" dirty="0" smtClean="0">
                <a:solidFill>
                  <a:schemeClr val="tx1"/>
                </a:solidFill>
                <a:effectLst/>
                <a:latin typeface="+mn-lt"/>
                <a:ea typeface="+mn-ea"/>
                <a:cs typeface="+mn-cs"/>
              </a:rPr>
              <a:t> = 10</a:t>
            </a:r>
            <a:r>
              <a:rPr lang="en-US" altLang="zh-TW" sz="1200" b="0" i="0" kern="1200" baseline="30000" dirty="0" smtClean="0">
                <a:solidFill>
                  <a:schemeClr val="tx1"/>
                </a:solidFill>
                <a:effectLst/>
                <a:latin typeface="+mn-lt"/>
                <a:ea typeface="+mn-ea"/>
                <a:cs typeface="+mn-cs"/>
              </a:rPr>
              <a:t>6</a:t>
            </a:r>
            <a:r>
              <a:rPr lang="en-US" altLang="zh-TW" sz="1200" b="0" i="0" kern="1200" dirty="0" smtClean="0">
                <a:solidFill>
                  <a:schemeClr val="tx1"/>
                </a:solidFill>
                <a:effectLst/>
                <a:latin typeface="+mn-lt"/>
                <a:ea typeface="+mn-ea"/>
                <a:cs typeface="+mn-cs"/>
              </a:rPr>
              <a:t> m</a:t>
            </a:r>
            <a:r>
              <a:rPr lang="en-US" altLang="zh-TW" sz="1200" b="0" i="0" kern="1200" baseline="30000" dirty="0" smtClean="0">
                <a:solidFill>
                  <a:schemeClr val="tx1"/>
                </a:solidFill>
                <a:effectLst/>
                <a:latin typeface="+mn-lt"/>
                <a:ea typeface="+mn-ea"/>
                <a:cs typeface="+mn-cs"/>
              </a:rPr>
              <a:t>3</a:t>
            </a:r>
            <a:r>
              <a:rPr lang="en-US" altLang="zh-TW" sz="1200" b="0" i="0" kern="1200" dirty="0" smtClean="0">
                <a:solidFill>
                  <a:schemeClr val="tx1"/>
                </a:solidFill>
                <a:effectLst/>
                <a:latin typeface="+mn-lt"/>
                <a:ea typeface="+mn-ea"/>
                <a:cs typeface="+mn-cs"/>
              </a:rPr>
              <a:t> s</a:t>
            </a:r>
            <a:r>
              <a:rPr lang="en-US" altLang="zh-TW" sz="1200" b="0" i="0" kern="1200" baseline="30000" dirty="0" smtClean="0">
                <a:solidFill>
                  <a:schemeClr val="tx1"/>
                </a:solidFill>
                <a:effectLst/>
                <a:latin typeface="+mn-lt"/>
                <a:ea typeface="+mn-ea"/>
                <a:cs typeface="+mn-cs"/>
              </a:rPr>
              <a:t>−1</a:t>
            </a:r>
            <a:r>
              <a:rPr lang="en-US" altLang="zh-TW" sz="1200" b="0" i="0" kern="1200" dirty="0" smtClean="0">
                <a:solidFill>
                  <a:schemeClr val="tx1"/>
                </a:solidFill>
                <a:effectLst/>
                <a:latin typeface="+mn-lt"/>
                <a:ea typeface="+mn-ea"/>
                <a:cs typeface="+mn-cs"/>
              </a:rPr>
              <a:t>) through the Mindoro Strait and about 2.8 </a:t>
            </a:r>
            <a:r>
              <a:rPr lang="en-US" altLang="zh-TW" sz="1200" b="0" i="0" kern="1200" dirty="0" err="1" smtClean="0">
                <a:solidFill>
                  <a:schemeClr val="tx1"/>
                </a:solidFill>
                <a:effectLst/>
                <a:latin typeface="+mn-lt"/>
                <a:ea typeface="+mn-ea"/>
                <a:cs typeface="+mn-cs"/>
              </a:rPr>
              <a:t>Sv</a:t>
            </a:r>
            <a:r>
              <a:rPr lang="en-US" altLang="zh-TW" sz="1200" b="0" i="0" kern="1200" dirty="0" smtClean="0">
                <a:solidFill>
                  <a:schemeClr val="tx1"/>
                </a:solidFill>
                <a:effectLst/>
                <a:latin typeface="+mn-lt"/>
                <a:ea typeface="+mn-ea"/>
                <a:cs typeface="+mn-cs"/>
              </a:rPr>
              <a:t> through the </a:t>
            </a:r>
            <a:r>
              <a:rPr lang="en-US" altLang="zh-TW" sz="1200" b="0" i="0" kern="1200" dirty="0" err="1" smtClean="0">
                <a:solidFill>
                  <a:schemeClr val="tx1"/>
                </a:solidFill>
                <a:effectLst/>
                <a:latin typeface="+mn-lt"/>
                <a:ea typeface="+mn-ea"/>
                <a:cs typeface="+mn-cs"/>
              </a:rPr>
              <a:t>Sibutu</a:t>
            </a:r>
            <a:r>
              <a:rPr lang="en-US" altLang="zh-TW" sz="1200" b="0" i="0" kern="1200" dirty="0" smtClean="0">
                <a:solidFill>
                  <a:schemeClr val="tx1"/>
                </a:solidFill>
                <a:effectLst/>
                <a:latin typeface="+mn-lt"/>
                <a:ea typeface="+mn-ea"/>
                <a:cs typeface="+mn-cs"/>
              </a:rPr>
              <a:t> Passage. Most of this water enters the Sulu Sea through the bottom layer of the Mindoro Strait and exits the Sulu Sea in the upper layer of the </a:t>
            </a:r>
            <a:r>
              <a:rPr lang="en-US" altLang="zh-TW" sz="1200" b="0" i="0" kern="1200" dirty="0" err="1" smtClean="0">
                <a:solidFill>
                  <a:schemeClr val="tx1"/>
                </a:solidFill>
                <a:effectLst/>
                <a:latin typeface="+mn-lt"/>
                <a:ea typeface="+mn-ea"/>
                <a:cs typeface="+mn-cs"/>
              </a:rPr>
              <a:t>Sibutu</a:t>
            </a:r>
            <a:r>
              <a:rPr lang="en-US" altLang="zh-TW" sz="1200" b="0" i="0" kern="1200" dirty="0" smtClean="0">
                <a:solidFill>
                  <a:schemeClr val="tx1"/>
                </a:solidFill>
                <a:effectLst/>
                <a:latin typeface="+mn-lt"/>
                <a:ea typeface="+mn-ea"/>
                <a:cs typeface="+mn-cs"/>
              </a:rPr>
              <a:t> Passage. The analysis also provides the first satellite-based observational evidence on the seasonal and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variation of the Mindoro Strait and </a:t>
            </a:r>
            <a:r>
              <a:rPr lang="en-US" altLang="zh-TW" sz="1200" b="0" i="0" kern="1200" dirty="0" err="1" smtClean="0">
                <a:solidFill>
                  <a:schemeClr val="tx1"/>
                </a:solidFill>
                <a:effectLst/>
                <a:latin typeface="+mn-lt"/>
                <a:ea typeface="+mn-ea"/>
                <a:cs typeface="+mn-cs"/>
              </a:rPr>
              <a:t>Sibutu</a:t>
            </a:r>
            <a:r>
              <a:rPr lang="en-US" altLang="zh-TW" sz="1200" b="0" i="0" kern="1200" dirty="0" smtClean="0">
                <a:solidFill>
                  <a:schemeClr val="tx1"/>
                </a:solidFill>
                <a:effectLst/>
                <a:latin typeface="+mn-lt"/>
                <a:ea typeface="+mn-ea"/>
                <a:cs typeface="+mn-cs"/>
              </a:rPr>
              <a:t> Passage transports for the period from January 2004 to December 2007.</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seasonal variability in the </a:t>
            </a:r>
            <a:r>
              <a:rPr lang="en-US" altLang="zh-TW" dirty="0" err="1" smtClean="0"/>
              <a:t>Karimata</a:t>
            </a:r>
            <a:r>
              <a:rPr lang="en-US" altLang="zh-TW" dirty="0" smtClean="0"/>
              <a:t> Strait transport can exceed 5 </a:t>
            </a:r>
            <a:r>
              <a:rPr lang="en-US" altLang="zh-TW" dirty="0" err="1" smtClean="0"/>
              <a:t>Sv</a:t>
            </a:r>
            <a:r>
              <a:rPr lang="en-US" altLang="zh-TW" dirty="0" smtClean="0"/>
              <a:t>. It is proposed that the </a:t>
            </a:r>
            <a:r>
              <a:rPr lang="en-US" altLang="zh-TW" dirty="0" err="1" smtClean="0"/>
              <a:t>Karimata</a:t>
            </a:r>
            <a:r>
              <a:rPr lang="en-US" altLang="zh-TW" dirty="0" smtClean="0"/>
              <a:t> Strait </a:t>
            </a:r>
            <a:r>
              <a:rPr lang="en-US" altLang="zh-TW" dirty="0" err="1" smtClean="0"/>
              <a:t>throughflow</a:t>
            </a:r>
            <a:r>
              <a:rPr lang="en-US" altLang="zh-TW" dirty="0" smtClean="0"/>
              <a:t> plays a double role in the total Indonesian </a:t>
            </a:r>
            <a:r>
              <a:rPr lang="en-US" altLang="zh-TW" dirty="0" err="1" smtClean="0"/>
              <a:t>Throughflow</a:t>
            </a:r>
            <a:r>
              <a:rPr lang="en-US" altLang="zh-TW" dirty="0" smtClean="0"/>
              <a:t> transport, which is especially evident in boreal winter. The negative effect of the double role is reducing the Makassar Strait volume and heat transports; the positive effect is that the </a:t>
            </a:r>
            <a:r>
              <a:rPr lang="en-US" altLang="zh-TW" dirty="0" err="1" smtClean="0"/>
              <a:t>Karimata</a:t>
            </a:r>
            <a:r>
              <a:rPr lang="en-US" altLang="zh-TW" dirty="0" smtClean="0"/>
              <a:t> Strait </a:t>
            </a:r>
            <a:r>
              <a:rPr lang="en-US" altLang="zh-TW" dirty="0" err="1" smtClean="0"/>
              <a:t>throughflow</a:t>
            </a:r>
            <a:r>
              <a:rPr lang="en-US" altLang="zh-TW" dirty="0" smtClean="0"/>
              <a:t> itself can contribute volume and heat transports to the total Indonesian </a:t>
            </a:r>
            <a:r>
              <a:rPr lang="en-US" altLang="zh-TW" dirty="0" err="1" smtClean="0"/>
              <a:t>Throughflow</a:t>
            </a:r>
            <a:r>
              <a:rPr lang="en-US" altLang="zh-TW"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16</a:t>
            </a:fld>
            <a:endParaRPr lang="zh-TW" altLang="en-US"/>
          </a:p>
        </p:txBody>
      </p:sp>
    </p:spTree>
    <p:extLst>
      <p:ext uri="{BB962C8B-B14F-4D97-AF65-F5344CB8AC3E}">
        <p14:creationId xmlns:p14="http://schemas.microsoft.com/office/powerpoint/2010/main" val="338934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At longer time scales, the SST–precipitation (SST–P) relationship in observations varies markedly with oceanic regions where correlation is highly positive (e.g., in the tropical eastern Pacific) versus regions where correlation is either near zero or is even slightly negative (e.g., over the western Pacific and Indian Oceans). </a:t>
            </a:r>
          </a:p>
          <a:p>
            <a:r>
              <a:rPr lang="en-US" altLang="zh-TW" sz="1200" b="0" i="0" kern="1200" dirty="0" smtClean="0">
                <a:solidFill>
                  <a:schemeClr val="tx1"/>
                </a:solidFill>
                <a:effectLst/>
                <a:latin typeface="+mn-lt"/>
                <a:ea typeface="+mn-ea"/>
                <a:cs typeface="+mn-cs"/>
              </a:rPr>
              <a:t>The former corresponds to regions where slow ocean variability controls the atmospheric variability, and this relationship is well simulated with atmosphere-only models forced with observed</a:t>
            </a:r>
            <a:r>
              <a:rPr lang="en-US" altLang="zh-TW" sz="1200" b="0" i="0" kern="1200" baseline="0" dirty="0" smtClean="0">
                <a:solidFill>
                  <a:schemeClr val="tx1"/>
                </a:solidFill>
                <a:effectLst/>
                <a:latin typeface="+mn-lt"/>
                <a:ea typeface="+mn-ea"/>
                <a:cs typeface="+mn-cs"/>
              </a:rPr>
              <a:t> SST</a:t>
            </a:r>
            <a:r>
              <a:rPr lang="en-US" altLang="zh-TW" sz="1200" b="0" i="0" kern="1200" dirty="0" smtClean="0">
                <a:solidFill>
                  <a:schemeClr val="tx1"/>
                </a:solidFill>
                <a:effectLst/>
                <a:latin typeface="+mn-lt"/>
                <a:ea typeface="+mn-ea"/>
                <a:cs typeface="+mn-cs"/>
              </a:rPr>
              <a:t>. For the latter, it is generally argued that the negative SST–P correlation is because the atmospheric variability is the controlling mechanism for the SST variability (</a:t>
            </a:r>
            <a:r>
              <a:rPr lang="en-US" altLang="zh-TW" sz="1200" b="0" i="0" u="sng" kern="1200" dirty="0" smtClean="0">
                <a:solidFill>
                  <a:schemeClr val="tx1"/>
                </a:solidFill>
                <a:effectLst/>
                <a:latin typeface="+mn-lt"/>
                <a:ea typeface="+mn-ea"/>
                <a:cs typeface="+mn-cs"/>
                <a:hlinkClick r:id="rId3"/>
              </a:rPr>
              <a:t>Wu et al. 2006</a:t>
            </a:r>
            <a:r>
              <a:rPr lang="en-US" altLang="zh-TW" sz="1200" b="0" i="0" kern="1200" dirty="0" smtClean="0">
                <a:solidFill>
                  <a:schemeClr val="tx1"/>
                </a:solidFill>
                <a:effectLst/>
                <a:latin typeface="+mn-lt"/>
                <a:ea typeface="+mn-ea"/>
                <a:cs typeface="+mn-cs"/>
              </a:rPr>
              <a:t>). For this case, AMIP simulations, where evolution of SSTs is specified and may not be consistent with air–sea fluxes, by design cannot replicate the observed SST–P relationship (</a:t>
            </a:r>
            <a:r>
              <a:rPr lang="en-US" altLang="zh-TW" sz="1200" b="0" i="0" u="sng" kern="1200" dirty="0" smtClean="0">
                <a:solidFill>
                  <a:schemeClr val="tx1"/>
                </a:solidFill>
                <a:effectLst/>
                <a:latin typeface="+mn-lt"/>
                <a:ea typeface="+mn-ea"/>
                <a:cs typeface="+mn-cs"/>
                <a:hlinkClick r:id="rId3"/>
              </a:rPr>
              <a:t>Kumar and </a:t>
            </a:r>
            <a:r>
              <a:rPr lang="en-US" altLang="zh-TW" sz="1200" b="0" i="0" u="sng" kern="1200" dirty="0" err="1" smtClean="0">
                <a:solidFill>
                  <a:schemeClr val="tx1"/>
                </a:solidFill>
                <a:effectLst/>
                <a:latin typeface="+mn-lt"/>
                <a:ea typeface="+mn-ea"/>
                <a:cs typeface="+mn-cs"/>
                <a:hlinkClick r:id="rId3"/>
              </a:rPr>
              <a:t>Hoerling</a:t>
            </a:r>
            <a:r>
              <a:rPr lang="en-US" altLang="zh-TW" sz="1200" b="0" i="0" u="sng" kern="1200" dirty="0" smtClean="0">
                <a:solidFill>
                  <a:schemeClr val="tx1"/>
                </a:solidFill>
                <a:effectLst/>
                <a:latin typeface="+mn-lt"/>
                <a:ea typeface="+mn-ea"/>
                <a:cs typeface="+mn-cs"/>
                <a:hlinkClick r:id="rId3"/>
              </a:rPr>
              <a:t> 1998</a:t>
            </a:r>
            <a:r>
              <a:rPr lang="en-US" altLang="zh-TW" sz="1200" b="0" i="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18</a:t>
            </a:fld>
            <a:endParaRPr lang="zh-TW" altLang="en-US"/>
          </a:p>
        </p:txBody>
      </p:sp>
    </p:spTree>
    <p:extLst>
      <p:ext uri="{BB962C8B-B14F-4D97-AF65-F5344CB8AC3E}">
        <p14:creationId xmlns:p14="http://schemas.microsoft.com/office/powerpoint/2010/main" val="187999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pic>
        <p:nvPicPr>
          <p:cNvPr id="18"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9"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20"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線上圖像版面配置區 3"/>
          <p:cNvSpPr>
            <a:spLocks noGrp="1"/>
          </p:cNvSpPr>
          <p:nvPr>
            <p:ph type="clipArt" sz="half" idx="2"/>
          </p:nvPr>
        </p:nvSpPr>
        <p:spPr>
          <a:xfrm>
            <a:off x="4648200" y="1981200"/>
            <a:ext cx="3810000" cy="4114800"/>
          </a:xfrm>
        </p:spPr>
        <p:txBody>
          <a:bodyPr/>
          <a:lstStyle/>
          <a:p>
            <a:pPr lvl="0"/>
            <a:endParaRPr lang="zh-TW" alt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D92D4D7-684E-44BA-BCE4-01AB4A8B5192}" type="slidenum">
              <a:rPr lang="en-US" altLang="zh-TW"/>
              <a:pPr>
                <a:defRPr/>
              </a:pPr>
              <a:t>‹#›</a:t>
            </a:fld>
            <a:endParaRPr lang="en-US" altLang="zh-TW"/>
          </a:p>
        </p:txBody>
      </p:sp>
    </p:spTree>
    <p:extLst>
      <p:ext uri="{BB962C8B-B14F-4D97-AF65-F5344CB8AC3E}">
        <p14:creationId xmlns:p14="http://schemas.microsoft.com/office/powerpoint/2010/main" val="77431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9/5/2017</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pic>
        <p:nvPicPr>
          <p:cNvPr id="11" name="Picture 7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2"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7.emf"/><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8.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8.emf"/><Relationship Id="rId7"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50.emf"/><Relationship Id="rId4" Type="http://schemas.openxmlformats.org/officeDocument/2006/relationships/image" Target="../media/image49.emf"/></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07137" y="729958"/>
            <a:ext cx="81780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3600" b="1" dirty="0">
                <a:solidFill>
                  <a:srgbClr val="0000FF"/>
                </a:solidFill>
                <a:latin typeface="Comic Sans MS" panose="030F0702030302020204" pitchFamily="66" charset="0"/>
                <a:ea typeface="新細明體" panose="02020500000000000000" pitchFamily="18" charset="-120"/>
              </a:rPr>
              <a:t>High Resolution Modeling of the South China Sea Circulation</a:t>
            </a:r>
            <a:endParaRPr lang="zh-TW" altLang="en-US" sz="3600" b="1" dirty="0">
              <a:solidFill>
                <a:srgbClr val="0000FF"/>
              </a:solidFill>
              <a:latin typeface="Comic Sans MS" panose="030F0702030302020204" pitchFamily="66" charset="0"/>
              <a:ea typeface="新細明體" panose="02020500000000000000" pitchFamily="18" charset="-120"/>
            </a:endParaRPr>
          </a:p>
        </p:txBody>
      </p:sp>
      <p:sp>
        <p:nvSpPr>
          <p:cNvPr id="5" name="矩形 3"/>
          <p:cNvSpPr>
            <a:spLocks noChangeArrowheads="1"/>
          </p:cNvSpPr>
          <p:nvPr/>
        </p:nvSpPr>
        <p:spPr bwMode="auto">
          <a:xfrm>
            <a:off x="279077" y="5661248"/>
            <a:ext cx="883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TW" sz="2800" b="1" dirty="0">
                <a:solidFill>
                  <a:srgbClr val="C00000"/>
                </a:solidFill>
                <a:latin typeface="Comic Sans MS" panose="030F0702030302020204" pitchFamily="66" charset="0"/>
                <a:ea typeface="新細明體" panose="02020500000000000000" pitchFamily="18" charset="-120"/>
              </a:rPr>
              <a:t>Yu-heng Tseng and Yi-Chun Kuo</a:t>
            </a:r>
          </a:p>
          <a:p>
            <a:pPr algn="ctr" eaLnBrk="1" hangingPunct="1">
              <a:spcBef>
                <a:spcPct val="0"/>
              </a:spcBef>
              <a:buFontTx/>
              <a:buNone/>
            </a:pPr>
            <a:r>
              <a:rPr lang="en-US" altLang="zh-TW" sz="2400" dirty="0">
                <a:solidFill>
                  <a:srgbClr val="E101C6"/>
                </a:solidFill>
                <a:latin typeface="Comic Sans MS" panose="030F0702030302020204" pitchFamily="66" charset="0"/>
                <a:ea typeface="新細明體" panose="02020500000000000000" pitchFamily="18" charset="-120"/>
              </a:rPr>
              <a:t>Institute of Oceanography, National Taiwan University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640" y="1952058"/>
            <a:ext cx="4072612" cy="377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4945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454" y="1103070"/>
            <a:ext cx="5936660" cy="550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Rectangle 2"/>
          <p:cNvSpPr>
            <a:spLocks noGrp="1" noChangeArrowheads="1"/>
          </p:cNvSpPr>
          <p:nvPr>
            <p:ph type="title"/>
          </p:nvPr>
        </p:nvSpPr>
        <p:spPr>
          <a:xfrm>
            <a:off x="738370" y="404030"/>
            <a:ext cx="7658100" cy="624040"/>
          </a:xfrm>
        </p:spPr>
        <p:txBody>
          <a:bodyPr/>
          <a:lstStyle/>
          <a:p>
            <a:pPr marL="0" indent="0" algn="ctr">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Major SCSTF</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
        <p:nvSpPr>
          <p:cNvPr id="5" name="內容版面配置區 2"/>
          <p:cNvSpPr txBox="1">
            <a:spLocks/>
          </p:cNvSpPr>
          <p:nvPr/>
        </p:nvSpPr>
        <p:spPr>
          <a:xfrm>
            <a:off x="0" y="2902842"/>
            <a:ext cx="7772870" cy="4585036"/>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altLang="zh-TW" sz="2800" b="1" dirty="0" smtClean="0">
                <a:ea typeface="新細明體" panose="02020500000000000000" pitchFamily="18" charset="-120"/>
              </a:rPr>
              <a:t>Taiwan Strait</a:t>
            </a:r>
            <a:endParaRPr lang="en-US" altLang="zh-TW" sz="2400" dirty="0" smtClean="0">
              <a:ea typeface="新細明體" panose="02020500000000000000" pitchFamily="18" charset="-120"/>
            </a:endParaRPr>
          </a:p>
          <a:p>
            <a:pPr>
              <a:buFont typeface="Wingdings" panose="05000000000000000000" pitchFamily="2" charset="2"/>
              <a:buChar char="Ø"/>
            </a:pPr>
            <a:r>
              <a:rPr lang="en-US" altLang="zh-TW" sz="2800" b="1" dirty="0" smtClean="0">
                <a:ea typeface="新細明體" panose="02020500000000000000" pitchFamily="18" charset="-120"/>
              </a:rPr>
              <a:t>Luzon Strait</a:t>
            </a:r>
          </a:p>
          <a:p>
            <a:pPr>
              <a:buFont typeface="Wingdings" panose="05000000000000000000" pitchFamily="2" charset="2"/>
              <a:buChar char="Ø"/>
            </a:pPr>
            <a:r>
              <a:rPr lang="en-US" altLang="zh-TW" sz="2600" b="1" dirty="0" smtClean="0">
                <a:ea typeface="新細明體" panose="02020500000000000000" pitchFamily="18" charset="-120"/>
              </a:rPr>
              <a:t>Mindoro Strait</a:t>
            </a:r>
          </a:p>
          <a:p>
            <a:pPr>
              <a:buFont typeface="Wingdings" panose="05000000000000000000" pitchFamily="2" charset="2"/>
              <a:buChar char="Ø"/>
            </a:pPr>
            <a:r>
              <a:rPr lang="en-US" altLang="zh-TW" sz="2600" b="1" dirty="0" err="1" smtClean="0">
                <a:ea typeface="新細明體" panose="02020500000000000000" pitchFamily="18" charset="-120"/>
              </a:rPr>
              <a:t>Karimata</a:t>
            </a:r>
            <a:r>
              <a:rPr lang="en-US" altLang="zh-TW" sz="2600" b="1" dirty="0" smtClean="0">
                <a:ea typeface="新細明體" panose="02020500000000000000" pitchFamily="18" charset="-120"/>
              </a:rPr>
              <a:t> Strait</a:t>
            </a:r>
            <a:endParaRPr lang="en-US" altLang="zh-TW" sz="2600" b="1" dirty="0">
              <a:ea typeface="新細明體" panose="02020500000000000000" pitchFamily="18" charset="-120"/>
            </a:endParaRPr>
          </a:p>
          <a:p>
            <a:pPr lvl="1">
              <a:buFont typeface="Wingdings" panose="05000000000000000000" pitchFamily="2" charset="2"/>
              <a:buChar char="Ø"/>
            </a:pPr>
            <a:endParaRPr lang="en-US" altLang="zh-TW" sz="2400" dirty="0" smtClean="0">
              <a:ea typeface="新細明體" panose="02020500000000000000" pitchFamily="18" charset="-120"/>
            </a:endParaRPr>
          </a:p>
        </p:txBody>
      </p:sp>
    </p:spTree>
    <p:extLst>
      <p:ext uri="{BB962C8B-B14F-4D97-AF65-F5344CB8AC3E}">
        <p14:creationId xmlns:p14="http://schemas.microsoft.com/office/powerpoint/2010/main" val="859857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8813" y="858838"/>
            <a:ext cx="608806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81" y="3242195"/>
            <a:ext cx="5453063" cy="347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115888" y="1360335"/>
            <a:ext cx="3346166" cy="624040"/>
          </a:xfrm>
        </p:spPr>
        <p:txBody>
          <a:bodyPr/>
          <a:lstStyle/>
          <a:p>
            <a:pPr marL="0" indent="0" algn="ctr">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Taiwan Strait </a:t>
            </a:r>
            <a:r>
              <a:rPr lang="en-US" altLang="zh-TW" sz="3600" dirty="0" err="1"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throughflow</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Tree>
    <p:extLst>
      <p:ext uri="{BB962C8B-B14F-4D97-AF65-F5344CB8AC3E}">
        <p14:creationId xmlns:p14="http://schemas.microsoft.com/office/powerpoint/2010/main" val="2404871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CSWC_speed_vector"/>
          <p:cNvPicPr>
            <a:picLocks noChangeAspect="1" noChangeArrowheads="1"/>
          </p:cNvPicPr>
          <p:nvPr/>
        </p:nvPicPr>
        <p:blipFill>
          <a:blip r:embed="rId3">
            <a:extLst>
              <a:ext uri="{28A0092B-C50C-407E-A947-70E740481C1C}">
                <a14:useLocalDpi xmlns:a14="http://schemas.microsoft.com/office/drawing/2010/main" val="0"/>
              </a:ext>
            </a:extLst>
          </a:blip>
          <a:srcRect l="13687" t="15170" r="13312" b="9102"/>
          <a:stretch>
            <a:fillRect/>
          </a:stretch>
        </p:blipFill>
        <p:spPr bwMode="auto">
          <a:xfrm>
            <a:off x="4121442" y="2861951"/>
            <a:ext cx="5014913" cy="401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Line 3"/>
          <p:cNvSpPr>
            <a:spLocks noChangeShapeType="1"/>
          </p:cNvSpPr>
          <p:nvPr/>
        </p:nvSpPr>
        <p:spPr bwMode="auto">
          <a:xfrm flipV="1">
            <a:off x="6503988" y="3733800"/>
            <a:ext cx="4762" cy="20589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12" name="Line 4"/>
          <p:cNvSpPr>
            <a:spLocks noChangeShapeType="1"/>
          </p:cNvSpPr>
          <p:nvPr/>
        </p:nvSpPr>
        <p:spPr bwMode="auto">
          <a:xfrm rot="16200000" flipV="1">
            <a:off x="7837488" y="3590925"/>
            <a:ext cx="0" cy="18732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3013" name="Text Box 5"/>
          <p:cNvSpPr txBox="1">
            <a:spLocks noChangeArrowheads="1"/>
          </p:cNvSpPr>
          <p:nvPr/>
        </p:nvSpPr>
        <p:spPr bwMode="auto">
          <a:xfrm>
            <a:off x="8659813" y="6318248"/>
            <a:ext cx="490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400" b="1" dirty="0">
                <a:solidFill>
                  <a:srgbClr val="000000"/>
                </a:solidFill>
              </a:rPr>
              <a:t>m/s</a:t>
            </a:r>
            <a:endParaRPr kumimoji="0" lang="en-US" altLang="zh-TW" sz="1400" b="1" baseline="30000" dirty="0">
              <a:solidFill>
                <a:srgbClr val="000000"/>
              </a:solidFill>
            </a:endParaRPr>
          </a:p>
        </p:txBody>
      </p:sp>
      <p:sp>
        <p:nvSpPr>
          <p:cNvPr id="192518" name="Text Box 6"/>
          <p:cNvSpPr txBox="1">
            <a:spLocks noChangeArrowheads="1"/>
          </p:cNvSpPr>
          <p:nvPr/>
        </p:nvSpPr>
        <p:spPr bwMode="auto">
          <a:xfrm>
            <a:off x="6307793" y="2236058"/>
            <a:ext cx="2160588" cy="581025"/>
          </a:xfrm>
          <a:prstGeom prst="rect">
            <a:avLst/>
          </a:prstGeom>
          <a:noFill/>
          <a:ln w="9525">
            <a:noFill/>
            <a:miter lim="800000"/>
            <a:headEnd/>
            <a:tailEnd/>
          </a:ln>
          <a:effectLst/>
        </p:spPr>
        <p:txBody>
          <a:bodyPr wrap="none">
            <a:spAutoFit/>
          </a:bodyPr>
          <a:lstStyle/>
          <a:p>
            <a:pPr algn="ctr" eaLnBrk="0" hangingPunct="0">
              <a:defRPr/>
            </a:pPr>
            <a:r>
              <a:rPr kumimoji="0" lang="en-US" altLang="zh-TW" sz="1600" b="1" dirty="0">
                <a:effectLst>
                  <a:outerShdw blurRad="38100" dist="38100" dir="2700000" algn="tl">
                    <a:srgbClr val="C0C0C0"/>
                  </a:outerShdw>
                </a:effectLst>
                <a:latin typeface="Arial" charset="0"/>
              </a:rPr>
              <a:t>Mean Surface Layer </a:t>
            </a:r>
          </a:p>
          <a:p>
            <a:pPr algn="ctr" eaLnBrk="0" hangingPunct="0">
              <a:defRPr/>
            </a:pPr>
            <a:r>
              <a:rPr kumimoji="0" lang="en-US" altLang="zh-TW" sz="1600" b="1" dirty="0">
                <a:effectLst>
                  <a:outerShdw blurRad="38100" dist="38100" dir="2700000" algn="tl">
                    <a:srgbClr val="C0C0C0"/>
                  </a:outerShdw>
                </a:effectLst>
                <a:latin typeface="Arial" charset="0"/>
              </a:rPr>
              <a:t>Currents &amp; Speed </a:t>
            </a:r>
            <a:endParaRPr kumimoji="0" lang="en-US" altLang="zh-TW" sz="1600" b="1" dirty="0">
              <a:solidFill>
                <a:srgbClr val="FF9900"/>
              </a:solidFill>
              <a:effectLst>
                <a:outerShdw blurRad="38100" dist="38100" dir="2700000" algn="tl">
                  <a:srgbClr val="C0C0C0"/>
                </a:outerShdw>
              </a:effectLst>
              <a:latin typeface="Arial" charset="0"/>
            </a:endParaRPr>
          </a:p>
        </p:txBody>
      </p:sp>
      <p:sp>
        <p:nvSpPr>
          <p:cNvPr id="192519" name="Text Box 7"/>
          <p:cNvSpPr txBox="1">
            <a:spLocks noChangeArrowheads="1"/>
          </p:cNvSpPr>
          <p:nvPr/>
        </p:nvSpPr>
        <p:spPr bwMode="auto">
          <a:xfrm>
            <a:off x="226393" y="5547318"/>
            <a:ext cx="4243879" cy="923330"/>
          </a:xfrm>
          <a:prstGeom prst="rect">
            <a:avLst/>
          </a:prstGeom>
          <a:noFill/>
          <a:ln w="9525">
            <a:noFill/>
            <a:miter lim="800000"/>
            <a:headEnd/>
            <a:tailEnd/>
          </a:ln>
          <a:effectLst/>
        </p:spPr>
        <p:txBody>
          <a:bodyPr wrap="square">
            <a:spAutoFit/>
          </a:bodyPr>
          <a:lstStyle/>
          <a:p>
            <a:pPr algn="ctr">
              <a:defRPr/>
            </a:pPr>
            <a:r>
              <a:rPr kumimoji="0" lang="en-US" altLang="zh-TW" b="1" dirty="0">
                <a:effectLst>
                  <a:outerShdw blurRad="38100" dist="38100" dir="2700000" algn="tl">
                    <a:srgbClr val="C0C0C0"/>
                  </a:outerShdw>
                </a:effectLst>
                <a:latin typeface="Arial" charset="0"/>
              </a:rPr>
              <a:t>Results from a 1/12</a:t>
            </a:r>
            <a:r>
              <a:rPr kumimoji="0" lang="en-US" altLang="zh-TW" b="1" dirty="0">
                <a:effectLst>
                  <a:outerShdw blurRad="38100" dist="38100" dir="2700000" algn="tl">
                    <a:srgbClr val="C0C0C0"/>
                  </a:outerShdw>
                </a:effectLst>
                <a:latin typeface="Arial" charset="0"/>
                <a:cs typeface="Arial" charset="0"/>
              </a:rPr>
              <a:t>° Pacific </a:t>
            </a:r>
            <a:r>
              <a:rPr kumimoji="0" lang="en-US" altLang="zh-TW" b="1" dirty="0" smtClean="0">
                <a:effectLst>
                  <a:outerShdw blurRad="38100" dist="38100" dir="2700000" algn="tl">
                    <a:srgbClr val="C0C0C0"/>
                  </a:outerShdw>
                </a:effectLst>
                <a:latin typeface="Arial" charset="0"/>
                <a:cs typeface="Arial" charset="0"/>
              </a:rPr>
              <a:t>HYCOM </a:t>
            </a:r>
            <a:r>
              <a:rPr kumimoji="0" lang="en-US" altLang="zh-TW" b="1" dirty="0">
                <a:effectLst>
                  <a:outerShdw blurRad="38100" dist="38100" dir="2700000" algn="tl">
                    <a:srgbClr val="C0C0C0"/>
                  </a:outerShdw>
                </a:effectLst>
                <a:latin typeface="Arial" charset="0"/>
                <a:cs typeface="Arial" charset="0"/>
              </a:rPr>
              <a:t>simulation </a:t>
            </a:r>
            <a:r>
              <a:rPr kumimoji="0" lang="en-US" altLang="zh-TW" b="1" dirty="0" smtClean="0">
                <a:effectLst>
                  <a:outerShdw blurRad="38100" dist="38100" dir="2700000" algn="tl">
                    <a:srgbClr val="C0C0C0"/>
                  </a:outerShdw>
                </a:effectLst>
                <a:latin typeface="Arial" charset="0"/>
                <a:cs typeface="Arial" charset="0"/>
              </a:rPr>
              <a:t>forced with </a:t>
            </a:r>
            <a:r>
              <a:rPr kumimoji="0" lang="en-US" altLang="zh-TW" b="1" dirty="0">
                <a:effectLst>
                  <a:outerShdw blurRad="38100" dist="38100" dir="2700000" algn="tl">
                    <a:srgbClr val="C0C0C0"/>
                  </a:outerShdw>
                </a:effectLst>
                <a:latin typeface="Arial" charset="0"/>
                <a:cs typeface="Arial" charset="0"/>
              </a:rPr>
              <a:t>climatological </a:t>
            </a:r>
            <a:r>
              <a:rPr kumimoji="0" lang="en-US" altLang="zh-TW" b="1" dirty="0" smtClean="0">
                <a:effectLst>
                  <a:outerShdw blurRad="38100" dist="38100" dir="2700000" algn="tl">
                    <a:srgbClr val="C0C0C0"/>
                  </a:outerShdw>
                </a:effectLst>
                <a:latin typeface="Arial" charset="0"/>
                <a:cs typeface="Arial" charset="0"/>
              </a:rPr>
              <a:t>ECMWF winds </a:t>
            </a:r>
            <a:r>
              <a:rPr kumimoji="0" lang="en-US" altLang="zh-TW" b="1" dirty="0">
                <a:effectLst>
                  <a:outerShdw blurRad="38100" dist="38100" dir="2700000" algn="tl">
                    <a:srgbClr val="C0C0C0"/>
                  </a:outerShdw>
                </a:effectLst>
                <a:latin typeface="Arial" charset="0"/>
                <a:cs typeface="Arial" charset="0"/>
              </a:rPr>
              <a:t>and heat fluxes</a:t>
            </a:r>
            <a:endParaRPr kumimoji="0" lang="en-US" altLang="zh-TW" b="1" dirty="0">
              <a:effectLst>
                <a:outerShdw blurRad="38100" dist="38100" dir="2700000" algn="tl">
                  <a:srgbClr val="C0C0C0"/>
                </a:outerShdw>
              </a:effectLst>
              <a:latin typeface="Arial" charset="0"/>
            </a:endParaRPr>
          </a:p>
        </p:txBody>
      </p:sp>
      <p:sp>
        <p:nvSpPr>
          <p:cNvPr id="43016" name="Rectangle 8"/>
          <p:cNvSpPr>
            <a:spLocks noChangeArrowheads="1"/>
          </p:cNvSpPr>
          <p:nvPr/>
        </p:nvSpPr>
        <p:spPr bwMode="auto">
          <a:xfrm>
            <a:off x="946571" y="5157961"/>
            <a:ext cx="2803525" cy="284163"/>
          </a:xfrm>
          <a:prstGeom prst="rect">
            <a:avLst/>
          </a:prstGeom>
          <a:solidFill>
            <a:srgbClr val="FAF8F8"/>
          </a:solidFill>
          <a:ln w="9525">
            <a:solidFill>
              <a:srgbClr val="00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a:solidFill>
                  <a:srgbClr val="3399FF"/>
                </a:solidFill>
              </a:rPr>
              <a:t>blue = westward,</a:t>
            </a:r>
            <a:r>
              <a:rPr kumimoji="0" lang="en-US" altLang="zh-TW" sz="1200" b="1"/>
              <a:t> </a:t>
            </a:r>
            <a:r>
              <a:rPr kumimoji="0" lang="en-US" altLang="zh-TW" sz="1200" b="1">
                <a:solidFill>
                  <a:srgbClr val="FF6600"/>
                </a:solidFill>
              </a:rPr>
              <a:t>orange = eastward</a:t>
            </a:r>
          </a:p>
        </p:txBody>
      </p:sp>
      <p:sp>
        <p:nvSpPr>
          <p:cNvPr id="43017" name="Rectangle 9"/>
          <p:cNvSpPr>
            <a:spLocks noChangeArrowheads="1"/>
          </p:cNvSpPr>
          <p:nvPr/>
        </p:nvSpPr>
        <p:spPr bwMode="auto">
          <a:xfrm>
            <a:off x="603766" y="1781883"/>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dirty="0"/>
              <a:t>SCSWC flows counter to the prevailing monsoon winds</a:t>
            </a:r>
          </a:p>
        </p:txBody>
      </p:sp>
      <p:sp>
        <p:nvSpPr>
          <p:cNvPr id="43018" name="Text Box 10"/>
          <p:cNvSpPr txBox="1">
            <a:spLocks noChangeArrowheads="1"/>
          </p:cNvSpPr>
          <p:nvPr/>
        </p:nvSpPr>
        <p:spPr bwMode="auto">
          <a:xfrm>
            <a:off x="5613400" y="217011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zh-TW" sz="1200" b="1">
              <a:latin typeface="Arial Unicode MS" pitchFamily="34" charset="-120"/>
            </a:endParaRPr>
          </a:p>
        </p:txBody>
      </p:sp>
      <p:grpSp>
        <p:nvGrpSpPr>
          <p:cNvPr id="43019" name="Group 11"/>
          <p:cNvGrpSpPr>
            <a:grpSpLocks/>
          </p:cNvGrpSpPr>
          <p:nvPr/>
        </p:nvGrpSpPr>
        <p:grpSpPr bwMode="auto">
          <a:xfrm>
            <a:off x="387057" y="2246149"/>
            <a:ext cx="5197475" cy="2395724"/>
            <a:chOff x="18" y="951"/>
            <a:chExt cx="3779" cy="1777"/>
          </a:xfrm>
        </p:grpSpPr>
        <p:pic>
          <p:nvPicPr>
            <p:cNvPr id="43021" name="Picture 12" descr="scswc_vel_depth"/>
            <p:cNvPicPr>
              <a:picLocks noChangeAspect="1" noChangeArrowheads="1"/>
            </p:cNvPicPr>
            <p:nvPr/>
          </p:nvPicPr>
          <p:blipFill>
            <a:blip r:embed="rId4" cstate="print">
              <a:extLst>
                <a:ext uri="{28A0092B-C50C-407E-A947-70E740481C1C}">
                  <a14:useLocalDpi xmlns:a14="http://schemas.microsoft.com/office/drawing/2010/main" val="0"/>
                </a:ext>
              </a:extLst>
            </a:blip>
            <a:srcRect l="1053" t="1094" r="4950" b="3584"/>
            <a:stretch>
              <a:fillRect/>
            </a:stretch>
          </p:blipFill>
          <p:spPr bwMode="auto">
            <a:xfrm>
              <a:off x="18" y="1159"/>
              <a:ext cx="3402"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25" name="Text Box 13"/>
            <p:cNvSpPr txBox="1">
              <a:spLocks noChangeArrowheads="1"/>
            </p:cNvSpPr>
            <p:nvPr/>
          </p:nvSpPr>
          <p:spPr bwMode="auto">
            <a:xfrm>
              <a:off x="21" y="951"/>
              <a:ext cx="3426" cy="212"/>
            </a:xfrm>
            <a:prstGeom prst="rect">
              <a:avLst/>
            </a:prstGeom>
            <a:noFill/>
            <a:ln w="9525">
              <a:noFill/>
              <a:miter lim="800000"/>
              <a:headEnd/>
              <a:tailEnd/>
            </a:ln>
            <a:effectLst/>
          </p:spPr>
          <p:txBody>
            <a:bodyPr wrap="none">
              <a:spAutoFit/>
            </a:bodyPr>
            <a:lstStyle/>
            <a:p>
              <a:pPr algn="ctr" eaLnBrk="0" hangingPunct="0">
                <a:defRPr/>
              </a:pPr>
              <a:r>
                <a:rPr kumimoji="0" lang="en-US" altLang="zh-TW" sz="1600" b="1">
                  <a:effectLst>
                    <a:outerShdw blurRad="38100" dist="38100" dir="2700000" algn="tl">
                      <a:srgbClr val="C0C0C0"/>
                    </a:outerShdw>
                  </a:effectLst>
                  <a:latin typeface="Arial" charset="0"/>
                </a:rPr>
                <a:t>Mean Zonal Velocity vs. Depth (top 500m) Along 117</a:t>
              </a:r>
              <a:r>
                <a:rPr kumimoji="0" lang="en-US" altLang="zh-TW" sz="1600" b="1">
                  <a:effectLst>
                    <a:outerShdw blurRad="38100" dist="38100" dir="2700000" algn="tl">
                      <a:srgbClr val="C0C0C0"/>
                    </a:outerShdw>
                  </a:effectLst>
                  <a:latin typeface="Arial" charset="0"/>
                  <a:cs typeface="Arial" charset="0"/>
                </a:rPr>
                <a:t>°E</a:t>
              </a:r>
              <a:r>
                <a:rPr kumimoji="0" lang="en-US" altLang="zh-TW" sz="1600" b="1">
                  <a:effectLst>
                    <a:outerShdw blurRad="38100" dist="38100" dir="2700000" algn="tl">
                      <a:srgbClr val="C0C0C0"/>
                    </a:outerShdw>
                  </a:effectLst>
                  <a:latin typeface="Arial" charset="0"/>
                </a:rPr>
                <a:t> </a:t>
              </a:r>
              <a:endParaRPr kumimoji="0" lang="en-US" altLang="zh-TW" sz="1600" b="1">
                <a:solidFill>
                  <a:srgbClr val="FF9900"/>
                </a:solidFill>
                <a:effectLst>
                  <a:outerShdw blurRad="38100" dist="38100" dir="2700000" algn="tl">
                    <a:srgbClr val="C0C0C0"/>
                  </a:outerShdw>
                </a:effectLst>
                <a:latin typeface="Arial" charset="0"/>
              </a:endParaRPr>
            </a:p>
          </p:txBody>
        </p:sp>
        <p:sp>
          <p:nvSpPr>
            <p:cNvPr id="43023" name="Text Box 14"/>
            <p:cNvSpPr txBox="1">
              <a:spLocks noChangeArrowheads="1"/>
            </p:cNvSpPr>
            <p:nvPr/>
          </p:nvSpPr>
          <p:spPr bwMode="auto">
            <a:xfrm>
              <a:off x="3408" y="1392"/>
              <a:ext cx="389" cy="179"/>
            </a:xfrm>
            <a:prstGeom prst="rect">
              <a:avLst/>
            </a:prstGeom>
            <a:solidFill>
              <a:srgbClr val="FAF8F8"/>
            </a:solidFill>
            <a:ln w="9525">
              <a:solidFill>
                <a:srgbClr val="00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a:solidFill>
                    <a:srgbClr val="000000"/>
                  </a:solidFill>
                </a:rPr>
                <a:t>100 m</a:t>
              </a:r>
            </a:p>
          </p:txBody>
        </p:sp>
        <p:sp>
          <p:nvSpPr>
            <p:cNvPr id="43024" name="Text Box 15"/>
            <p:cNvSpPr txBox="1">
              <a:spLocks noChangeArrowheads="1"/>
            </p:cNvSpPr>
            <p:nvPr/>
          </p:nvSpPr>
          <p:spPr bwMode="auto">
            <a:xfrm>
              <a:off x="3408" y="1702"/>
              <a:ext cx="389" cy="179"/>
            </a:xfrm>
            <a:prstGeom prst="rect">
              <a:avLst/>
            </a:prstGeom>
            <a:solidFill>
              <a:srgbClr val="FAF8F8"/>
            </a:solidFill>
            <a:ln w="9525">
              <a:solidFill>
                <a:srgbClr val="00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a:solidFill>
                    <a:srgbClr val="000000"/>
                  </a:solidFill>
                </a:rPr>
                <a:t>200 m</a:t>
              </a:r>
            </a:p>
          </p:txBody>
        </p:sp>
        <p:sp>
          <p:nvSpPr>
            <p:cNvPr id="43025" name="Text Box 16"/>
            <p:cNvSpPr txBox="1">
              <a:spLocks noChangeArrowheads="1"/>
            </p:cNvSpPr>
            <p:nvPr/>
          </p:nvSpPr>
          <p:spPr bwMode="auto">
            <a:xfrm>
              <a:off x="3408" y="1999"/>
              <a:ext cx="389" cy="179"/>
            </a:xfrm>
            <a:prstGeom prst="rect">
              <a:avLst/>
            </a:prstGeom>
            <a:solidFill>
              <a:srgbClr val="FAF8F8"/>
            </a:solidFill>
            <a:ln w="9525">
              <a:solidFill>
                <a:srgbClr val="00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a:solidFill>
                    <a:srgbClr val="000000"/>
                  </a:solidFill>
                </a:rPr>
                <a:t>300 m</a:t>
              </a:r>
            </a:p>
          </p:txBody>
        </p:sp>
        <p:sp>
          <p:nvSpPr>
            <p:cNvPr id="43026" name="Text Box 17"/>
            <p:cNvSpPr txBox="1">
              <a:spLocks noChangeArrowheads="1"/>
            </p:cNvSpPr>
            <p:nvPr/>
          </p:nvSpPr>
          <p:spPr bwMode="auto">
            <a:xfrm>
              <a:off x="3408" y="2296"/>
              <a:ext cx="389" cy="179"/>
            </a:xfrm>
            <a:prstGeom prst="rect">
              <a:avLst/>
            </a:prstGeom>
            <a:solidFill>
              <a:srgbClr val="FAF8F8"/>
            </a:solidFill>
            <a:ln w="9525">
              <a:solidFill>
                <a:srgbClr val="00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200" b="1">
                  <a:solidFill>
                    <a:srgbClr val="000000"/>
                  </a:solidFill>
                </a:rPr>
                <a:t>400 m</a:t>
              </a:r>
            </a:p>
          </p:txBody>
        </p:sp>
        <p:sp>
          <p:nvSpPr>
            <p:cNvPr id="43027" name="Line 18"/>
            <p:cNvSpPr>
              <a:spLocks noChangeShapeType="1"/>
            </p:cNvSpPr>
            <p:nvPr/>
          </p:nvSpPr>
          <p:spPr bwMode="auto">
            <a:xfrm flipH="1" flipV="1">
              <a:off x="2198" y="1296"/>
              <a:ext cx="96" cy="24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3028" name="Text Box 19"/>
            <p:cNvSpPr txBox="1">
              <a:spLocks noChangeArrowheads="1"/>
            </p:cNvSpPr>
            <p:nvPr/>
          </p:nvSpPr>
          <p:spPr bwMode="auto">
            <a:xfrm>
              <a:off x="2069" y="1522"/>
              <a:ext cx="1167" cy="388"/>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b="1" dirty="0">
                  <a:solidFill>
                    <a:srgbClr val="000000"/>
                  </a:solidFill>
                </a:rPr>
                <a:t>South China Sea</a:t>
              </a:r>
            </a:p>
            <a:p>
              <a:pPr algn="ctr"/>
              <a:r>
                <a:rPr kumimoji="0" lang="en-US" altLang="zh-TW" sz="1400" b="1" dirty="0">
                  <a:solidFill>
                    <a:srgbClr val="000000"/>
                  </a:solidFill>
                </a:rPr>
                <a:t>Warm Current</a:t>
              </a:r>
            </a:p>
          </p:txBody>
        </p:sp>
        <p:sp>
          <p:nvSpPr>
            <p:cNvPr id="43029" name="Line 20"/>
            <p:cNvSpPr>
              <a:spLocks noChangeShapeType="1"/>
            </p:cNvSpPr>
            <p:nvPr/>
          </p:nvSpPr>
          <p:spPr bwMode="auto">
            <a:xfrm flipH="1" flipV="1">
              <a:off x="1837" y="1823"/>
              <a:ext cx="144" cy="38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3030" name="Text Box 21"/>
            <p:cNvSpPr txBox="1">
              <a:spLocks noChangeArrowheads="1"/>
            </p:cNvSpPr>
            <p:nvPr/>
          </p:nvSpPr>
          <p:spPr bwMode="auto">
            <a:xfrm>
              <a:off x="1824" y="2146"/>
              <a:ext cx="1384" cy="332"/>
            </a:xfrm>
            <a:prstGeom prst="rect">
              <a:avLst/>
            </a:prstGeom>
            <a:solidFill>
              <a:srgbClr val="FFFFFF"/>
            </a:solidFill>
            <a:ln w="9525">
              <a:solidFill>
                <a:srgbClr val="00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TW" sz="1400" b="1">
                  <a:solidFill>
                    <a:srgbClr val="000000"/>
                  </a:solidFill>
                </a:rPr>
                <a:t>South China Sea</a:t>
              </a:r>
            </a:p>
            <a:p>
              <a:pPr algn="ctr"/>
              <a:r>
                <a:rPr kumimoji="0" lang="en-US" altLang="zh-TW" sz="1400" b="1">
                  <a:solidFill>
                    <a:srgbClr val="000000"/>
                  </a:solidFill>
                </a:rPr>
                <a:t>Branch off the Kuroshio</a:t>
              </a:r>
            </a:p>
          </p:txBody>
        </p:sp>
      </p:grpSp>
      <p:sp>
        <p:nvSpPr>
          <p:cNvPr id="192534" name="Text Box 22"/>
          <p:cNvSpPr txBox="1">
            <a:spLocks noChangeArrowheads="1"/>
          </p:cNvSpPr>
          <p:nvPr/>
        </p:nvSpPr>
        <p:spPr bwMode="auto">
          <a:xfrm>
            <a:off x="20880" y="690732"/>
            <a:ext cx="8892692" cy="1200329"/>
          </a:xfrm>
          <a:prstGeom prst="rect">
            <a:avLst/>
          </a:prstGeom>
          <a:noFill/>
          <a:ln w="9525">
            <a:noFill/>
            <a:miter lim="800000"/>
            <a:headEnd/>
            <a:tailEnd/>
          </a:ln>
          <a:effectLst/>
        </p:spPr>
        <p:txBody>
          <a:bodyPr wrap="none">
            <a:spAutoFit/>
          </a:bodyPr>
          <a:lstStyle/>
          <a:p>
            <a:pPr algn="ctr">
              <a:spcBef>
                <a:spcPct val="0"/>
              </a:spcBef>
              <a:buClr>
                <a:schemeClr val="accent6">
                  <a:lumMod val="75000"/>
                </a:schemeClr>
              </a:buClr>
              <a:buSzPct val="128000"/>
              <a:defRPr/>
            </a:pPr>
            <a:r>
              <a:rPr lang="en-US" altLang="zh-TW" sz="3600" b="1" dirty="0">
                <a:solidFill>
                  <a:srgbClr val="FF0000"/>
                </a:solidFill>
                <a:effectLst>
                  <a:outerShdw blurRad="38100" dist="38100" dir="2700000" algn="tl">
                    <a:srgbClr val="000000">
                      <a:alpha val="43137"/>
                    </a:srgbClr>
                  </a:outerShdw>
                </a:effectLst>
                <a:ea typeface="新細明體" panose="02020500000000000000" pitchFamily="18" charset="-120"/>
              </a:rPr>
              <a:t>South China Sea Warm Current (SCSWC) </a:t>
            </a:r>
            <a:br>
              <a:rPr lang="en-US" altLang="zh-TW" sz="3600" b="1" dirty="0">
                <a:solidFill>
                  <a:srgbClr val="FF0000"/>
                </a:solidFill>
                <a:effectLst>
                  <a:outerShdw blurRad="38100" dist="38100" dir="2700000" algn="tl">
                    <a:srgbClr val="000000">
                      <a:alpha val="43137"/>
                    </a:srgbClr>
                  </a:outerShdw>
                </a:effectLst>
                <a:ea typeface="新細明體" panose="02020500000000000000" pitchFamily="18" charset="-120"/>
              </a:rPr>
            </a:br>
            <a:r>
              <a:rPr lang="en-US" altLang="zh-TW" sz="3600" b="1" dirty="0">
                <a:solidFill>
                  <a:srgbClr val="FF0000"/>
                </a:solidFill>
                <a:effectLst>
                  <a:outerShdw blurRad="38100" dist="38100" dir="2700000" algn="tl">
                    <a:srgbClr val="000000">
                      <a:alpha val="43137"/>
                    </a:srgbClr>
                  </a:outerShdw>
                </a:effectLst>
                <a:ea typeface="新細明體" panose="02020500000000000000" pitchFamily="18" charset="-120"/>
              </a:rPr>
              <a:t>Feeding the Taiwan Strait</a:t>
            </a:r>
          </a:p>
        </p:txBody>
      </p:sp>
    </p:spTree>
    <p:extLst>
      <p:ext uri="{BB962C8B-B14F-4D97-AF65-F5344CB8AC3E}">
        <p14:creationId xmlns:p14="http://schemas.microsoft.com/office/powerpoint/2010/main" val="580418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3"/>
          <p:cNvSpPr>
            <a:spLocks noChangeArrowheads="1"/>
          </p:cNvSpPr>
          <p:nvPr/>
        </p:nvSpPr>
        <p:spPr bwMode="auto">
          <a:xfrm>
            <a:off x="2268538" y="2311400"/>
            <a:ext cx="969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2400">
                <a:ea typeface="新細明體" panose="02020500000000000000" pitchFamily="18" charset="-120"/>
              </a:rPr>
              <a:t>winter</a:t>
            </a:r>
            <a:endParaRPr lang="zh-TW" altLang="en-US" sz="2400">
              <a:ea typeface="新細明體" panose="02020500000000000000" pitchFamily="18" charset="-120"/>
            </a:endParaRPr>
          </a:p>
        </p:txBody>
      </p:sp>
      <p:pic>
        <p:nvPicPr>
          <p:cNvPr id="37892"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628775"/>
            <a:ext cx="48260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28775"/>
            <a:ext cx="4500563"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矩形 3"/>
          <p:cNvSpPr>
            <a:spLocks noChangeArrowheads="1"/>
          </p:cNvSpPr>
          <p:nvPr/>
        </p:nvSpPr>
        <p:spPr bwMode="auto">
          <a:xfrm>
            <a:off x="1727200" y="1844676"/>
            <a:ext cx="792163" cy="144462"/>
          </a:xfrm>
          <a:prstGeom prst="rect">
            <a:avLst/>
          </a:prstGeom>
          <a:solidFill>
            <a:srgbClr val="FF5050">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sp>
        <p:nvSpPr>
          <p:cNvPr id="37895" name="矩形 9"/>
          <p:cNvSpPr>
            <a:spLocks noChangeArrowheads="1"/>
          </p:cNvSpPr>
          <p:nvPr/>
        </p:nvSpPr>
        <p:spPr bwMode="auto">
          <a:xfrm>
            <a:off x="6074093" y="1844675"/>
            <a:ext cx="792162" cy="144463"/>
          </a:xfrm>
          <a:prstGeom prst="rect">
            <a:avLst/>
          </a:prstGeom>
          <a:solidFill>
            <a:srgbClr val="FF5050">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sp>
        <p:nvSpPr>
          <p:cNvPr id="2" name="矩形 1"/>
          <p:cNvSpPr/>
          <p:nvPr/>
        </p:nvSpPr>
        <p:spPr bwMode="auto">
          <a:xfrm>
            <a:off x="2519363" y="2160588"/>
            <a:ext cx="781050" cy="1042987"/>
          </a:xfrm>
          <a:prstGeom prst="rect">
            <a:avLst/>
          </a:prstGeom>
          <a:noFill/>
          <a:ln w="28575" cap="flat" cmpd="sng" algn="ctr">
            <a:solidFill>
              <a:schemeClr val="accent6">
                <a:lumMod val="60000"/>
                <a:lumOff val="40000"/>
              </a:schemeClr>
            </a:solidFill>
            <a:prstDash val="solid"/>
            <a:round/>
            <a:headEnd type="none" w="med" len="med"/>
            <a:tailEnd type="none" w="med" len="med"/>
          </a:ln>
          <a:effectLs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37897" name="矩形 8"/>
          <p:cNvSpPr>
            <a:spLocks noChangeArrowheads="1"/>
          </p:cNvSpPr>
          <p:nvPr/>
        </p:nvSpPr>
        <p:spPr bwMode="auto">
          <a:xfrm>
            <a:off x="1668463" y="2160588"/>
            <a:ext cx="781050" cy="1042987"/>
          </a:xfrm>
          <a:prstGeom prst="rect">
            <a:avLst/>
          </a:prstGeom>
          <a:noFill/>
          <a:ln w="2857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sp>
        <p:nvSpPr>
          <p:cNvPr id="10" name="矩形 9"/>
          <p:cNvSpPr/>
          <p:nvPr/>
        </p:nvSpPr>
        <p:spPr bwMode="auto">
          <a:xfrm>
            <a:off x="817563" y="2128838"/>
            <a:ext cx="730250" cy="4149725"/>
          </a:xfrm>
          <a:prstGeom prst="rect">
            <a:avLst/>
          </a:prstGeom>
          <a:noFill/>
          <a:ln w="28575" cap="flat" cmpd="sng" algn="ctr">
            <a:solidFill>
              <a:schemeClr val="accent6">
                <a:lumMod val="60000"/>
                <a:lumOff val="40000"/>
              </a:schemeClr>
            </a:solidFill>
            <a:prstDash val="solid"/>
            <a:round/>
            <a:headEnd type="none" w="med" len="med"/>
            <a:tailEnd type="none" w="med" len="med"/>
          </a:ln>
          <a:effectLs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36875" name="矩形 10"/>
          <p:cNvSpPr>
            <a:spLocks noChangeArrowheads="1"/>
          </p:cNvSpPr>
          <p:nvPr/>
        </p:nvSpPr>
        <p:spPr bwMode="auto">
          <a:xfrm>
            <a:off x="7396163" y="5260975"/>
            <a:ext cx="1238250" cy="1042988"/>
          </a:xfrm>
          <a:prstGeom prst="rect">
            <a:avLst/>
          </a:prstGeom>
          <a:noFill/>
          <a:ln w="28575" algn="ctr">
            <a:solidFill>
              <a:schemeClr val="accent6">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zh-TW" altLang="en-US" sz="2400" smtClean="0">
              <a:ea typeface="新細明體" panose="02020500000000000000" pitchFamily="18" charset="-120"/>
            </a:endParaRPr>
          </a:p>
        </p:txBody>
      </p:sp>
      <p:sp>
        <p:nvSpPr>
          <p:cNvPr id="37900" name="矩形 11"/>
          <p:cNvSpPr>
            <a:spLocks noChangeArrowheads="1"/>
          </p:cNvSpPr>
          <p:nvPr/>
        </p:nvSpPr>
        <p:spPr bwMode="auto">
          <a:xfrm>
            <a:off x="6554788" y="5019675"/>
            <a:ext cx="825500" cy="1042988"/>
          </a:xfrm>
          <a:prstGeom prst="rect">
            <a:avLst/>
          </a:prstGeom>
          <a:noFill/>
          <a:ln w="2857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solidFill>
                <a:srgbClr val="FF5050"/>
              </a:solidFill>
              <a:ea typeface="新細明體" panose="02020500000000000000" pitchFamily="18" charset="-120"/>
            </a:endParaRPr>
          </a:p>
        </p:txBody>
      </p:sp>
      <p:sp>
        <p:nvSpPr>
          <p:cNvPr id="37901" name="矩形 12"/>
          <p:cNvSpPr>
            <a:spLocks noChangeArrowheads="1"/>
          </p:cNvSpPr>
          <p:nvPr/>
        </p:nvSpPr>
        <p:spPr bwMode="auto">
          <a:xfrm>
            <a:off x="5245100" y="2136775"/>
            <a:ext cx="398463" cy="4149725"/>
          </a:xfrm>
          <a:prstGeom prst="rect">
            <a:avLst/>
          </a:prstGeom>
          <a:noFill/>
          <a:ln w="2857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sp>
        <p:nvSpPr>
          <p:cNvPr id="14" name="矩形 13"/>
          <p:cNvSpPr/>
          <p:nvPr/>
        </p:nvSpPr>
        <p:spPr bwMode="auto">
          <a:xfrm>
            <a:off x="5686425" y="5260975"/>
            <a:ext cx="825500" cy="1042988"/>
          </a:xfrm>
          <a:prstGeom prst="rect">
            <a:avLst/>
          </a:prstGeom>
          <a:noFill/>
          <a:ln w="28575" cap="flat" cmpd="sng" algn="ctr">
            <a:solidFill>
              <a:schemeClr val="accent6">
                <a:lumMod val="60000"/>
                <a:lumOff val="40000"/>
              </a:schemeClr>
            </a:solidFill>
            <a:prstDash val="solid"/>
            <a:round/>
            <a:headEnd type="none" w="med" len="med"/>
            <a:tailEnd type="none" w="med" len="med"/>
          </a:ln>
          <a:effectLs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15" name="Rectangle 2"/>
          <p:cNvSpPr>
            <a:spLocks noGrp="1" noChangeArrowheads="1"/>
          </p:cNvSpPr>
          <p:nvPr>
            <p:ph type="title"/>
          </p:nvPr>
        </p:nvSpPr>
        <p:spPr>
          <a:xfrm>
            <a:off x="738370" y="404030"/>
            <a:ext cx="7658100" cy="624040"/>
          </a:xfrm>
        </p:spPr>
        <p:txBody>
          <a:bodyPr/>
          <a:lstStyle/>
          <a:p>
            <a:pPr marL="0" indent="0" algn="ctr">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Luzon Strait </a:t>
            </a:r>
            <a:r>
              <a:rPr lang="en-US" altLang="zh-TW" sz="3600" dirty="0" err="1"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throughflow</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
        <p:nvSpPr>
          <p:cNvPr id="3" name="文字方塊 2"/>
          <p:cNvSpPr txBox="1"/>
          <p:nvPr/>
        </p:nvSpPr>
        <p:spPr>
          <a:xfrm>
            <a:off x="3536802" y="3429000"/>
            <a:ext cx="878830" cy="369332"/>
          </a:xfrm>
          <a:prstGeom prst="rect">
            <a:avLst/>
          </a:prstGeom>
          <a:noFill/>
        </p:spPr>
        <p:txBody>
          <a:bodyPr wrap="none" rtlCol="0">
            <a:spAutoFit/>
          </a:bodyPr>
          <a:lstStyle/>
          <a:p>
            <a:r>
              <a:rPr lang="en-US" altLang="zh-TW" dirty="0" smtClean="0"/>
              <a:t>Winter</a:t>
            </a:r>
            <a:endParaRPr lang="zh-TW" altLang="en-US" dirty="0"/>
          </a:p>
        </p:txBody>
      </p:sp>
      <p:sp>
        <p:nvSpPr>
          <p:cNvPr id="17" name="文字方塊 16"/>
          <p:cNvSpPr txBox="1"/>
          <p:nvPr/>
        </p:nvSpPr>
        <p:spPr>
          <a:xfrm>
            <a:off x="7704312" y="3429000"/>
            <a:ext cx="1023037" cy="369332"/>
          </a:xfrm>
          <a:prstGeom prst="rect">
            <a:avLst/>
          </a:prstGeom>
          <a:noFill/>
        </p:spPr>
        <p:txBody>
          <a:bodyPr wrap="none" rtlCol="0">
            <a:spAutoFit/>
          </a:bodyPr>
          <a:lstStyle/>
          <a:p>
            <a:r>
              <a:rPr lang="en-US" altLang="zh-TW" dirty="0" smtClean="0"/>
              <a:t>Summer</a:t>
            </a:r>
            <a:endParaRPr lang="zh-TW" altLang="en-US" dirty="0"/>
          </a:p>
        </p:txBody>
      </p:sp>
    </p:spTree>
    <p:extLst>
      <p:ext uri="{BB962C8B-B14F-4D97-AF65-F5344CB8AC3E}">
        <p14:creationId xmlns:p14="http://schemas.microsoft.com/office/powerpoint/2010/main" val="3429763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2220913"/>
            <a:ext cx="5541962"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圖片 5"/>
          <p:cNvPicPr>
            <a:picLocks noChangeAspect="1"/>
          </p:cNvPicPr>
          <p:nvPr/>
        </p:nvPicPr>
        <p:blipFill>
          <a:blip r:embed="rId4">
            <a:extLst>
              <a:ext uri="{28A0092B-C50C-407E-A947-70E740481C1C}">
                <a14:useLocalDpi xmlns:a14="http://schemas.microsoft.com/office/drawing/2010/main" val="0"/>
              </a:ext>
            </a:extLst>
          </a:blip>
          <a:srcRect l="3798" t="7886" r="15201" b="6728"/>
          <a:stretch>
            <a:fillRect/>
          </a:stretch>
        </p:blipFill>
        <p:spPr bwMode="auto">
          <a:xfrm>
            <a:off x="0" y="2251075"/>
            <a:ext cx="4859338"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文字方塊 6"/>
          <p:cNvSpPr txBox="1">
            <a:spLocks noChangeArrowheads="1"/>
          </p:cNvSpPr>
          <p:nvPr/>
        </p:nvSpPr>
        <p:spPr bwMode="auto">
          <a:xfrm>
            <a:off x="14470" y="6217445"/>
            <a:ext cx="1962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1600" dirty="0" smtClean="0">
                <a:ea typeface="新細明體" panose="02020500000000000000" pitchFamily="18" charset="-120"/>
              </a:rPr>
              <a:t>Summer (U, cm/s)</a:t>
            </a:r>
            <a:endParaRPr lang="zh-TW" altLang="en-US" sz="1600" dirty="0">
              <a:ea typeface="新細明體" panose="02020500000000000000" pitchFamily="18" charset="-120"/>
            </a:endParaRPr>
          </a:p>
        </p:txBody>
      </p:sp>
      <p:sp>
        <p:nvSpPr>
          <p:cNvPr id="8" name="Rectangle 2"/>
          <p:cNvSpPr>
            <a:spLocks noGrp="1" noChangeArrowheads="1"/>
          </p:cNvSpPr>
          <p:nvPr>
            <p:ph type="title"/>
          </p:nvPr>
        </p:nvSpPr>
        <p:spPr>
          <a:xfrm>
            <a:off x="2902234" y="924693"/>
            <a:ext cx="6119630" cy="624040"/>
          </a:xfrm>
        </p:spPr>
        <p:txBody>
          <a:bodyPr/>
          <a:lstStyle/>
          <a:p>
            <a:pPr marL="0" indent="0" algn="ctr">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Luzon Strait </a:t>
            </a:r>
            <a:r>
              <a:rPr lang="en-US" altLang="zh-TW" sz="3600" dirty="0" err="1"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throughflow</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
        <p:nvSpPr>
          <p:cNvPr id="9" name="文字方塊 6"/>
          <p:cNvSpPr txBox="1">
            <a:spLocks noChangeArrowheads="1"/>
          </p:cNvSpPr>
          <p:nvPr/>
        </p:nvSpPr>
        <p:spPr bwMode="auto">
          <a:xfrm>
            <a:off x="4101306" y="6246188"/>
            <a:ext cx="1962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1600" dirty="0" smtClean="0">
                <a:ea typeface="新細明體" panose="02020500000000000000" pitchFamily="18" charset="-120"/>
              </a:rPr>
              <a:t>Winter (U, cm/s)</a:t>
            </a:r>
            <a:endParaRPr lang="zh-TW" altLang="en-US" sz="1600" dirty="0">
              <a:ea typeface="新細明體" panose="02020500000000000000" pitchFamily="18" charset="-120"/>
            </a:endParaRPr>
          </a:p>
        </p:txBody>
      </p:sp>
      <p:pic>
        <p:nvPicPr>
          <p:cNvPr id="1026" name="图片 0" descr="monthly average velocity.emf"/>
          <p:cNvPicPr>
            <a:picLocks noChangeAspect="1" noChangeArrowheads="1"/>
          </p:cNvPicPr>
          <p:nvPr/>
        </p:nvPicPr>
        <p:blipFill>
          <a:blip r:embed="rId5">
            <a:extLst>
              <a:ext uri="{28A0092B-C50C-407E-A947-70E740481C1C}">
                <a14:useLocalDpi xmlns:a14="http://schemas.microsoft.com/office/drawing/2010/main" val="0"/>
              </a:ext>
            </a:extLst>
          </a:blip>
          <a:srcRect l="26529" r="28737" b="37769"/>
          <a:stretch>
            <a:fillRect/>
          </a:stretch>
        </p:blipFill>
        <p:spPr bwMode="auto">
          <a:xfrm>
            <a:off x="14470" y="0"/>
            <a:ext cx="3185930" cy="25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149963" y="1880872"/>
            <a:ext cx="2037737" cy="338554"/>
          </a:xfrm>
          <a:prstGeom prst="rect">
            <a:avLst/>
          </a:prstGeom>
        </p:spPr>
        <p:txBody>
          <a:bodyPr wrap="none">
            <a:spAutoFit/>
          </a:bodyPr>
          <a:lstStyle/>
          <a:p>
            <a:r>
              <a:rPr lang="en-US" altLang="zh-TW" sz="1600" dirty="0"/>
              <a:t>(</a:t>
            </a:r>
            <a:r>
              <a:rPr lang="en-US" altLang="zh-TW" sz="1600" dirty="0" smtClean="0"/>
              <a:t>20°40′ </a:t>
            </a:r>
            <a:r>
              <a:rPr lang="en-US" altLang="zh-TW" sz="1600" dirty="0"/>
              <a:t>N, </a:t>
            </a:r>
            <a:r>
              <a:rPr lang="en-US" altLang="zh-TW" sz="1600" dirty="0" smtClean="0"/>
              <a:t>120°38′ E)</a:t>
            </a:r>
            <a:endParaRPr lang="zh-TW" altLang="en-US" sz="1600" dirty="0"/>
          </a:p>
        </p:txBody>
      </p:sp>
      <p:sp>
        <p:nvSpPr>
          <p:cNvPr id="4" name="文字方塊 3"/>
          <p:cNvSpPr txBox="1"/>
          <p:nvPr/>
        </p:nvSpPr>
        <p:spPr>
          <a:xfrm>
            <a:off x="215900" y="-55880"/>
            <a:ext cx="3695242" cy="338554"/>
          </a:xfrm>
          <a:prstGeom prst="rect">
            <a:avLst/>
          </a:prstGeom>
          <a:noFill/>
        </p:spPr>
        <p:txBody>
          <a:bodyPr wrap="none" rtlCol="0">
            <a:spAutoFit/>
          </a:bodyPr>
          <a:lstStyle/>
          <a:p>
            <a:r>
              <a:rPr lang="en-US" altLang="zh-TW" sz="1600" dirty="0" smtClean="0">
                <a:solidFill>
                  <a:schemeClr val="tx2">
                    <a:lumMod val="50000"/>
                  </a:schemeClr>
                </a:solidFill>
              </a:rPr>
              <a:t>Observed 50m-300m averaged current</a:t>
            </a:r>
            <a:endParaRPr lang="zh-TW" altLang="en-US" sz="1600" dirty="0">
              <a:solidFill>
                <a:schemeClr val="tx2">
                  <a:lumMod val="50000"/>
                </a:schemeClr>
              </a:solidFill>
            </a:endParaRPr>
          </a:p>
        </p:txBody>
      </p:sp>
    </p:spTree>
    <p:extLst>
      <p:ext uri="{BB962C8B-B14F-4D97-AF65-F5344CB8AC3E}">
        <p14:creationId xmlns:p14="http://schemas.microsoft.com/office/powerpoint/2010/main" val="3566729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4119563"/>
            <a:ext cx="819626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1574800"/>
            <a:ext cx="82200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矩形 5"/>
          <p:cNvSpPr>
            <a:spLocks noChangeArrowheads="1"/>
          </p:cNvSpPr>
          <p:nvPr/>
        </p:nvSpPr>
        <p:spPr bwMode="auto">
          <a:xfrm>
            <a:off x="451644" y="1112838"/>
            <a:ext cx="7613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zh-TW" sz="2400" dirty="0">
                <a:ea typeface="新細明體" panose="02020500000000000000" pitchFamily="18" charset="-120"/>
              </a:rPr>
              <a:t>Monthly volume transport through the Luzon strait (120.8E)</a:t>
            </a:r>
            <a:endParaRPr lang="zh-TW" altLang="en-US" sz="2400" dirty="0">
              <a:ea typeface="新細明體" panose="02020500000000000000" pitchFamily="18" charset="-120"/>
            </a:endParaRPr>
          </a:p>
        </p:txBody>
      </p:sp>
      <p:sp>
        <p:nvSpPr>
          <p:cNvPr id="38915" name="矩形 8"/>
          <p:cNvSpPr>
            <a:spLocks noChangeArrowheads="1"/>
          </p:cNvSpPr>
          <p:nvPr/>
        </p:nvSpPr>
        <p:spPr bwMode="auto">
          <a:xfrm>
            <a:off x="871538" y="3819525"/>
            <a:ext cx="2033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2400" dirty="0">
                <a:solidFill>
                  <a:srgbClr val="FF0000"/>
                </a:solidFill>
                <a:ea typeface="新細明體" panose="02020500000000000000" pitchFamily="18" charset="-120"/>
              </a:rPr>
              <a:t>upper(&lt;500m)</a:t>
            </a:r>
            <a:endParaRPr lang="zh-TW" altLang="en-US" sz="2400" dirty="0">
              <a:solidFill>
                <a:srgbClr val="FF0000"/>
              </a:solidFill>
              <a:ea typeface="新細明體" panose="02020500000000000000" pitchFamily="18" charset="-120"/>
            </a:endParaRPr>
          </a:p>
        </p:txBody>
      </p:sp>
      <p:sp>
        <p:nvSpPr>
          <p:cNvPr id="38916" name="矩形 9"/>
          <p:cNvSpPr>
            <a:spLocks noChangeArrowheads="1"/>
          </p:cNvSpPr>
          <p:nvPr/>
        </p:nvSpPr>
        <p:spPr bwMode="auto">
          <a:xfrm>
            <a:off x="871538" y="6427788"/>
            <a:ext cx="2508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2400" dirty="0">
                <a:solidFill>
                  <a:srgbClr val="FF0000"/>
                </a:solidFill>
                <a:ea typeface="新細明體" panose="02020500000000000000" pitchFamily="18" charset="-120"/>
              </a:rPr>
              <a:t>lower(700-1200m)</a:t>
            </a:r>
            <a:endParaRPr lang="zh-TW" altLang="en-US" sz="2400" dirty="0">
              <a:solidFill>
                <a:srgbClr val="FF0000"/>
              </a:solidFill>
              <a:ea typeface="新細明體" panose="02020500000000000000" pitchFamily="18" charset="-120"/>
            </a:endParaRPr>
          </a:p>
        </p:txBody>
      </p:sp>
      <p:sp>
        <p:nvSpPr>
          <p:cNvPr id="7" name="Rectangle 2"/>
          <p:cNvSpPr>
            <a:spLocks noGrp="1" noChangeArrowheads="1"/>
          </p:cNvSpPr>
          <p:nvPr>
            <p:ph type="title"/>
          </p:nvPr>
        </p:nvSpPr>
        <p:spPr>
          <a:xfrm>
            <a:off x="738370" y="404030"/>
            <a:ext cx="7658100" cy="624040"/>
          </a:xfrm>
        </p:spPr>
        <p:txBody>
          <a:bodyPr/>
          <a:lstStyle/>
          <a:p>
            <a:pPr marL="0" indent="0" algn="ctr">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Luzon Strait </a:t>
            </a:r>
            <a:r>
              <a:rPr lang="en-US" altLang="zh-TW" sz="3600" dirty="0" err="1"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throughflow</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Tree>
    <p:extLst>
      <p:ext uri="{BB962C8B-B14F-4D97-AF65-F5344CB8AC3E}">
        <p14:creationId xmlns:p14="http://schemas.microsoft.com/office/powerpoint/2010/main" val="103683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圖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557338"/>
            <a:ext cx="3325813"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0" name="直線單箭頭接點 3"/>
          <p:cNvCxnSpPr>
            <a:cxnSpLocks noChangeShapeType="1"/>
          </p:cNvCxnSpPr>
          <p:nvPr/>
        </p:nvCxnSpPr>
        <p:spPr bwMode="auto">
          <a:xfrm flipV="1">
            <a:off x="2268538" y="2565400"/>
            <a:ext cx="2303462" cy="1746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1" name="直線單箭頭接點 7"/>
          <p:cNvCxnSpPr>
            <a:cxnSpLocks noChangeShapeType="1"/>
          </p:cNvCxnSpPr>
          <p:nvPr/>
        </p:nvCxnSpPr>
        <p:spPr bwMode="auto">
          <a:xfrm>
            <a:off x="1476375" y="3409950"/>
            <a:ext cx="3024188" cy="20701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42" name="橢圓 8"/>
          <p:cNvSpPr>
            <a:spLocks noChangeArrowheads="1"/>
          </p:cNvSpPr>
          <p:nvPr/>
        </p:nvSpPr>
        <p:spPr bwMode="auto">
          <a:xfrm>
            <a:off x="1979613" y="2492375"/>
            <a:ext cx="288925" cy="2889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sp>
        <p:nvSpPr>
          <p:cNvPr id="39943" name="橢圓 11"/>
          <p:cNvSpPr>
            <a:spLocks noChangeArrowheads="1"/>
          </p:cNvSpPr>
          <p:nvPr/>
        </p:nvSpPr>
        <p:spPr bwMode="auto">
          <a:xfrm>
            <a:off x="1258888" y="3122613"/>
            <a:ext cx="288925" cy="28733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pic>
        <p:nvPicPr>
          <p:cNvPr id="39944"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3238" y="1635125"/>
            <a:ext cx="49387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3238" y="4932164"/>
            <a:ext cx="476567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738370" y="404030"/>
            <a:ext cx="7658100" cy="62404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altLang="zh-TW" sz="3600" dirty="0" err="1"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Karimata</a:t>
            </a: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 Strait &amp; Mindoro Strait</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
        <p:nvSpPr>
          <p:cNvPr id="12" name="矩形 5"/>
          <p:cNvSpPr>
            <a:spLocks noChangeArrowheads="1"/>
          </p:cNvSpPr>
          <p:nvPr/>
        </p:nvSpPr>
        <p:spPr bwMode="auto">
          <a:xfrm>
            <a:off x="451644" y="1112838"/>
            <a:ext cx="4416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zh-TW" sz="2400" dirty="0" smtClean="0">
                <a:ea typeface="新細明體" panose="02020500000000000000" pitchFamily="18" charset="-120"/>
              </a:rPr>
              <a:t>Climatologically volume transport</a:t>
            </a:r>
            <a:endParaRPr lang="zh-TW" altLang="en-US" sz="2400" dirty="0">
              <a:ea typeface="新細明體" panose="02020500000000000000" pitchFamily="18" charset="-120"/>
            </a:endParaRPr>
          </a:p>
        </p:txBody>
      </p:sp>
      <p:sp>
        <p:nvSpPr>
          <p:cNvPr id="3" name="文字方塊 2"/>
          <p:cNvSpPr txBox="1"/>
          <p:nvPr/>
        </p:nvSpPr>
        <p:spPr>
          <a:xfrm>
            <a:off x="-9525" y="5363766"/>
            <a:ext cx="4943316" cy="1200329"/>
          </a:xfrm>
          <a:prstGeom prst="rect">
            <a:avLst/>
          </a:prstGeom>
          <a:noFill/>
        </p:spPr>
        <p:txBody>
          <a:bodyPr wrap="square" rtlCol="0">
            <a:spAutoFit/>
          </a:bodyPr>
          <a:lstStyle/>
          <a:p>
            <a:r>
              <a:rPr lang="en-US" altLang="zh-TW" dirty="0" err="1" smtClean="0"/>
              <a:t>Wyriki</a:t>
            </a:r>
            <a:r>
              <a:rPr lang="en-US" altLang="zh-TW" dirty="0" smtClean="0"/>
              <a:t>, 1961: -3 to 4.5 </a:t>
            </a:r>
            <a:r>
              <a:rPr lang="en-US" altLang="zh-TW" dirty="0" err="1" smtClean="0"/>
              <a:t>Sv</a:t>
            </a:r>
            <a:endParaRPr lang="en-US" altLang="zh-TW" dirty="0" smtClean="0"/>
          </a:p>
          <a:p>
            <a:r>
              <a:rPr lang="en-US" altLang="zh-TW" dirty="0" smtClean="0"/>
              <a:t>Annual: 1.6 </a:t>
            </a:r>
            <a:r>
              <a:rPr lang="en-US" altLang="zh-TW" dirty="0" err="1" smtClean="0"/>
              <a:t>Sv</a:t>
            </a:r>
            <a:r>
              <a:rPr lang="zh-TW" altLang="en-US" dirty="0"/>
              <a:t> </a:t>
            </a:r>
            <a:r>
              <a:rPr lang="en-US" altLang="zh-TW" dirty="0" smtClean="0"/>
              <a:t>(</a:t>
            </a:r>
            <a:r>
              <a:rPr lang="en-US" altLang="zh-TW" dirty="0" err="1" smtClean="0"/>
              <a:t>Tozuka</a:t>
            </a:r>
            <a:r>
              <a:rPr lang="en-US" altLang="zh-TW" dirty="0" smtClean="0"/>
              <a:t> et al., 2009); 1.2 </a:t>
            </a:r>
            <a:r>
              <a:rPr lang="en-US" altLang="zh-TW" dirty="0" err="1" smtClean="0"/>
              <a:t>Sv</a:t>
            </a:r>
            <a:r>
              <a:rPr lang="en-US" altLang="zh-TW" dirty="0" smtClean="0"/>
              <a:t> (Fang et al., 2009)</a:t>
            </a:r>
          </a:p>
          <a:p>
            <a:r>
              <a:rPr lang="en-US" altLang="zh-TW" dirty="0" smtClean="0"/>
              <a:t>Boreal winter: ~1.3-4.4 </a:t>
            </a:r>
            <a:r>
              <a:rPr lang="en-US" altLang="zh-TW" dirty="0" err="1" smtClean="0"/>
              <a:t>Sv</a:t>
            </a:r>
            <a:endParaRPr lang="en-US" altLang="zh-TW" dirty="0"/>
          </a:p>
        </p:txBody>
      </p:sp>
      <p:sp>
        <p:nvSpPr>
          <p:cNvPr id="5" name="文字方塊 4"/>
          <p:cNvSpPr txBox="1"/>
          <p:nvPr/>
        </p:nvSpPr>
        <p:spPr>
          <a:xfrm>
            <a:off x="4437063" y="3409950"/>
            <a:ext cx="4713150" cy="369332"/>
          </a:xfrm>
          <a:prstGeom prst="rect">
            <a:avLst/>
          </a:prstGeom>
          <a:noFill/>
        </p:spPr>
        <p:txBody>
          <a:bodyPr wrap="none" rtlCol="0">
            <a:spAutoFit/>
          </a:bodyPr>
          <a:lstStyle/>
          <a:p>
            <a:r>
              <a:rPr lang="en-US" altLang="zh-TW" dirty="0" smtClean="0"/>
              <a:t>Mean transport ~2.4 </a:t>
            </a:r>
            <a:r>
              <a:rPr lang="en-US" altLang="zh-TW" dirty="0" err="1" smtClean="0"/>
              <a:t>Sv</a:t>
            </a:r>
            <a:r>
              <a:rPr lang="en-US" altLang="zh-TW" dirty="0" smtClean="0"/>
              <a:t> (Qu and Song, 2009)</a:t>
            </a:r>
            <a:endParaRPr lang="zh-TW" altLang="en-US" dirty="0"/>
          </a:p>
        </p:txBody>
      </p:sp>
    </p:spTree>
    <p:extLst>
      <p:ext uri="{BB962C8B-B14F-4D97-AF65-F5344CB8AC3E}">
        <p14:creationId xmlns:p14="http://schemas.microsoft.com/office/powerpoint/2010/main" val="2825836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2" descr="Screen shot 2012-01-25 at 2.58.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1185863"/>
            <a:ext cx="554355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3"/>
          <p:cNvSpPr txBox="1">
            <a:spLocks noChangeArrowheads="1"/>
          </p:cNvSpPr>
          <p:nvPr/>
        </p:nvSpPr>
        <p:spPr bwMode="auto">
          <a:xfrm>
            <a:off x="96838" y="1185863"/>
            <a:ext cx="33845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zh-TW" sz="1400" i="1">
              <a:solidFill>
                <a:srgbClr val="FF0000"/>
              </a:solidFill>
              <a:ea typeface="新細明體" panose="02020500000000000000" pitchFamily="18" charset="-120"/>
            </a:endParaRPr>
          </a:p>
          <a:p>
            <a:pPr>
              <a:spcBef>
                <a:spcPct val="0"/>
              </a:spcBef>
              <a:buFontTx/>
              <a:buNone/>
            </a:pPr>
            <a:r>
              <a:rPr lang="en-US" altLang="zh-TW" sz="1600" i="1">
                <a:ea typeface="新細明體" panose="02020500000000000000" pitchFamily="18" charset="-120"/>
              </a:rPr>
              <a:t>Pacific Ocean Entry Portals:</a:t>
            </a:r>
          </a:p>
          <a:p>
            <a:pPr>
              <a:spcBef>
                <a:spcPct val="0"/>
              </a:spcBef>
              <a:buFontTx/>
              <a:buNone/>
            </a:pPr>
            <a:r>
              <a:rPr lang="en-US" altLang="zh-TW" sz="1600">
                <a:ea typeface="新細明體" panose="02020500000000000000" pitchFamily="18" charset="-120"/>
              </a:rPr>
              <a:t>• South China Sea via Luzon Strait </a:t>
            </a:r>
          </a:p>
          <a:p>
            <a:pPr>
              <a:spcBef>
                <a:spcPct val="0"/>
              </a:spcBef>
              <a:buFontTx/>
              <a:buNone/>
            </a:pPr>
            <a:r>
              <a:rPr lang="en-US" altLang="zh-TW" sz="1600">
                <a:ea typeface="新細明體" panose="02020500000000000000" pitchFamily="18" charset="-120"/>
              </a:rPr>
              <a:t>to Karimata and Sibutu;</a:t>
            </a:r>
          </a:p>
          <a:p>
            <a:pPr>
              <a:spcBef>
                <a:spcPct val="0"/>
              </a:spcBef>
              <a:buFontTx/>
              <a:buNone/>
            </a:pPr>
            <a:r>
              <a:rPr lang="en-US" altLang="zh-TW" sz="1600">
                <a:ea typeface="新細明體" panose="02020500000000000000" pitchFamily="18" charset="-120"/>
              </a:rPr>
              <a:t>• Tropical Pacific via Mindanao &amp; </a:t>
            </a:r>
          </a:p>
          <a:p>
            <a:pPr>
              <a:spcBef>
                <a:spcPct val="0"/>
              </a:spcBef>
              <a:buFontTx/>
              <a:buNone/>
            </a:pPr>
            <a:r>
              <a:rPr lang="en-US" altLang="zh-TW" sz="1600">
                <a:ea typeface="新細明體" panose="02020500000000000000" pitchFamily="18" charset="-120"/>
              </a:rPr>
              <a:t>Halmahera Eddies [Retroflections];</a:t>
            </a:r>
          </a:p>
          <a:p>
            <a:pPr>
              <a:spcBef>
                <a:spcPct val="0"/>
              </a:spcBef>
              <a:buFontTx/>
              <a:buNone/>
            </a:pPr>
            <a:r>
              <a:rPr lang="en-US" altLang="zh-TW" sz="1100">
                <a:ea typeface="新細明體" panose="02020500000000000000" pitchFamily="18" charset="-120"/>
              </a:rPr>
              <a:t>[Torrie Strait]</a:t>
            </a:r>
          </a:p>
          <a:p>
            <a:pPr>
              <a:spcBef>
                <a:spcPct val="0"/>
              </a:spcBef>
              <a:buFontTx/>
              <a:buNone/>
            </a:pPr>
            <a:endParaRPr lang="en-US" altLang="zh-TW" sz="1600">
              <a:ea typeface="新細明體" panose="02020500000000000000" pitchFamily="18" charset="-120"/>
            </a:endParaRPr>
          </a:p>
          <a:p>
            <a:pPr>
              <a:spcBef>
                <a:spcPct val="0"/>
              </a:spcBef>
              <a:buFontTx/>
              <a:buNone/>
            </a:pPr>
            <a:r>
              <a:rPr lang="en-US" altLang="zh-TW" sz="1600" i="1">
                <a:ea typeface="新細明體" panose="02020500000000000000" pitchFamily="18" charset="-120"/>
              </a:rPr>
              <a:t>Indian Ocean Exit Portals:</a:t>
            </a:r>
          </a:p>
          <a:p>
            <a:pPr>
              <a:spcBef>
                <a:spcPct val="0"/>
              </a:spcBef>
              <a:buFontTx/>
              <a:buNone/>
            </a:pPr>
            <a:r>
              <a:rPr lang="en-US" altLang="zh-TW" sz="1600">
                <a:ea typeface="新細明體" panose="02020500000000000000" pitchFamily="18" charset="-120"/>
              </a:rPr>
              <a:t>Sunda Archpeligo passages:</a:t>
            </a:r>
          </a:p>
          <a:p>
            <a:pPr>
              <a:spcBef>
                <a:spcPct val="0"/>
              </a:spcBef>
              <a:buFontTx/>
              <a:buNone/>
            </a:pPr>
            <a:r>
              <a:rPr lang="en-US" altLang="zh-TW" sz="1600">
                <a:ea typeface="新細明體" panose="02020500000000000000" pitchFamily="18" charset="-120"/>
              </a:rPr>
              <a:t>Lombok, Ombai, Timor, </a:t>
            </a:r>
          </a:p>
          <a:p>
            <a:pPr>
              <a:spcBef>
                <a:spcPct val="0"/>
              </a:spcBef>
              <a:buFontTx/>
              <a:buNone/>
            </a:pPr>
            <a:r>
              <a:rPr lang="en-US" altLang="zh-TW" sz="1100">
                <a:ea typeface="新細明體" panose="02020500000000000000" pitchFamily="18" charset="-120"/>
              </a:rPr>
              <a:t>[Sunda Strait, Malacca Strait</a:t>
            </a:r>
            <a:r>
              <a:rPr lang="en-US" altLang="zh-TW" sz="1600">
                <a:ea typeface="新細明體" panose="02020500000000000000" pitchFamily="18" charset="-120"/>
              </a:rPr>
              <a:t>]</a:t>
            </a:r>
          </a:p>
          <a:p>
            <a:pPr>
              <a:spcBef>
                <a:spcPct val="0"/>
              </a:spcBef>
              <a:buFontTx/>
              <a:buNone/>
            </a:pPr>
            <a:endParaRPr lang="en-US" altLang="zh-TW" sz="1600">
              <a:ea typeface="新細明體" panose="02020500000000000000" pitchFamily="18" charset="-120"/>
            </a:endParaRPr>
          </a:p>
          <a:p>
            <a:pPr>
              <a:spcBef>
                <a:spcPct val="0"/>
              </a:spcBef>
              <a:buFontTx/>
              <a:buNone/>
            </a:pPr>
            <a:r>
              <a:rPr lang="en-US" altLang="zh-TW" sz="1600" i="1">
                <a:ea typeface="新細明體" panose="02020500000000000000" pitchFamily="18" charset="-120"/>
              </a:rPr>
              <a:t>Interior Seas [the mix-master]:</a:t>
            </a:r>
          </a:p>
          <a:p>
            <a:pPr>
              <a:spcBef>
                <a:spcPct val="0"/>
              </a:spcBef>
              <a:buFontTx/>
              <a:buNone/>
            </a:pPr>
            <a:r>
              <a:rPr lang="en-US" altLang="zh-TW" sz="1600">
                <a:ea typeface="新細明體" panose="02020500000000000000" pitchFamily="18" charset="-120"/>
              </a:rPr>
              <a:t>Makassar Strait: western boundary, </a:t>
            </a:r>
          </a:p>
          <a:p>
            <a:pPr>
              <a:spcBef>
                <a:spcPct val="0"/>
              </a:spcBef>
              <a:buFontTx/>
              <a:buNone/>
            </a:pPr>
            <a:r>
              <a:rPr lang="en-US" altLang="zh-TW" sz="1600">
                <a:ea typeface="新細明體" panose="02020500000000000000" pitchFamily="18" charset="-120"/>
              </a:rPr>
              <a:t>primary inflow pathway;</a:t>
            </a:r>
          </a:p>
          <a:p>
            <a:pPr>
              <a:spcBef>
                <a:spcPct val="0"/>
              </a:spcBef>
              <a:buFontTx/>
              <a:buNone/>
            </a:pPr>
            <a:r>
              <a:rPr lang="en-US" altLang="zh-TW" sz="1600">
                <a:ea typeface="新細明體" panose="02020500000000000000" pitchFamily="18" charset="-120"/>
              </a:rPr>
              <a:t>Eastern seas: Banda ‘cyclonic gyre’,</a:t>
            </a:r>
          </a:p>
          <a:p>
            <a:pPr>
              <a:spcBef>
                <a:spcPct val="0"/>
              </a:spcBef>
              <a:buFontTx/>
              <a:buNone/>
            </a:pPr>
            <a:r>
              <a:rPr lang="en-US" altLang="zh-TW" sz="1600">
                <a:ea typeface="新細明體" panose="02020500000000000000" pitchFamily="18" charset="-120"/>
              </a:rPr>
              <a:t>Seram/Halmahera/Maluku Seas puzzle</a:t>
            </a:r>
          </a:p>
        </p:txBody>
      </p:sp>
      <p:sp>
        <p:nvSpPr>
          <p:cNvPr id="5" name="TextBox 4"/>
          <p:cNvSpPr txBox="1"/>
          <p:nvPr/>
        </p:nvSpPr>
        <p:spPr>
          <a:xfrm>
            <a:off x="1073150" y="635000"/>
            <a:ext cx="6457950" cy="5238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dist">
              <a:defRPr/>
            </a:pPr>
            <a:r>
              <a:rPr lang="en-US" sz="2800" spc="600" dirty="0">
                <a:solidFill>
                  <a:srgbClr val="FF0000"/>
                </a:solidFill>
              </a:rPr>
              <a:t>Indonesian Throughflow [ITF]</a:t>
            </a:r>
          </a:p>
        </p:txBody>
      </p:sp>
    </p:spTree>
    <p:extLst>
      <p:ext uri="{BB962C8B-B14F-4D97-AF65-F5344CB8AC3E}">
        <p14:creationId xmlns:p14="http://schemas.microsoft.com/office/powerpoint/2010/main" val="995184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39092" y="3102626"/>
            <a:ext cx="7658100" cy="624040"/>
          </a:xfrm>
        </p:spPr>
        <p:txBody>
          <a:bodyPr/>
          <a:lstStyle/>
          <a:p>
            <a:pPr marL="0" indent="0" algn="ctr">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Ocean-atmosphere interaction</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Tree>
    <p:extLst>
      <p:ext uri="{BB962C8B-B14F-4D97-AF65-F5344CB8AC3E}">
        <p14:creationId xmlns:p14="http://schemas.microsoft.com/office/powerpoint/2010/main" val="1145211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1018515"/>
            <a:ext cx="9143244" cy="5839485"/>
          </a:xfrm>
          <a:prstGeom prst="rect">
            <a:avLst/>
          </a:prstGeom>
        </p:spPr>
      </p:pic>
      <p:sp>
        <p:nvSpPr>
          <p:cNvPr id="6" name="TextBox 2"/>
          <p:cNvSpPr txBox="1"/>
          <p:nvPr/>
        </p:nvSpPr>
        <p:spPr>
          <a:xfrm>
            <a:off x="2291882" y="414059"/>
            <a:ext cx="4331635" cy="400110"/>
          </a:xfrm>
          <a:prstGeom prst="rect">
            <a:avLst/>
          </a:prstGeom>
          <a:noFill/>
        </p:spPr>
        <p:txBody>
          <a:bodyPr wrap="none" rtlCol="0">
            <a:spAutoFit/>
          </a:bodyPr>
          <a:lstStyle/>
          <a:p>
            <a:r>
              <a:rPr lang="en-US" sz="2000" dirty="0" smtClean="0">
                <a:solidFill>
                  <a:srgbClr val="FF0000"/>
                </a:solidFill>
                <a:latin typeface="Comic Sans MS" panose="030F0702030302020204" pitchFamily="66" charset="0"/>
              </a:rPr>
              <a:t>Western North Pacific-Basin scale</a:t>
            </a:r>
            <a:endParaRPr lang="en-US" sz="2000" dirty="0">
              <a:solidFill>
                <a:srgbClr val="FF0000"/>
              </a:solidFill>
              <a:latin typeface="Comic Sans MS" panose="030F0702030302020204" pitchFamily="66" charset="0"/>
            </a:endParaRPr>
          </a:p>
        </p:txBody>
      </p:sp>
      <p:sp>
        <p:nvSpPr>
          <p:cNvPr id="5" name="Rectangle 4"/>
          <p:cNvSpPr/>
          <p:nvPr/>
        </p:nvSpPr>
        <p:spPr>
          <a:xfrm>
            <a:off x="304800" y="763369"/>
            <a:ext cx="8305800" cy="646331"/>
          </a:xfrm>
          <a:prstGeom prst="rect">
            <a:avLst/>
          </a:prstGeom>
        </p:spPr>
        <p:txBody>
          <a:bodyPr wrap="square">
            <a:spAutoFit/>
          </a:bodyPr>
          <a:lstStyle/>
          <a:p>
            <a:r>
              <a:rPr lang="en-US" dirty="0">
                <a:latin typeface="Comic Sans MS" panose="030F0702030302020204" pitchFamily="66" charset="0"/>
              </a:rPr>
              <a:t>C</a:t>
            </a:r>
            <a:r>
              <a:rPr lang="en-US" dirty="0" smtClean="0">
                <a:latin typeface="Comic Sans MS" panose="030F0702030302020204" pitchFamily="66" charset="0"/>
              </a:rPr>
              <a:t>orrelation </a:t>
            </a:r>
            <a:r>
              <a:rPr lang="en-US" dirty="0">
                <a:latin typeface="Comic Sans MS" panose="030F0702030302020204" pitchFamily="66" charset="0"/>
              </a:rPr>
              <a:t>of Pacific </a:t>
            </a:r>
            <a:r>
              <a:rPr lang="en-US" dirty="0" err="1" smtClean="0">
                <a:latin typeface="Comic Sans MS" panose="030F0702030302020204" pitchFamily="66" charset="0"/>
              </a:rPr>
              <a:t>SSTa</a:t>
            </a:r>
            <a:r>
              <a:rPr lang="en-US" dirty="0" smtClean="0">
                <a:latin typeface="Comic Sans MS" panose="030F0702030302020204" pitchFamily="66" charset="0"/>
              </a:rPr>
              <a:t> (3-month </a:t>
            </a:r>
            <a:r>
              <a:rPr lang="en-US" dirty="0">
                <a:latin typeface="Comic Sans MS" panose="030F0702030302020204" pitchFamily="66" charset="0"/>
              </a:rPr>
              <a:t>running mean) and </a:t>
            </a:r>
            <a:r>
              <a:rPr lang="en-US" dirty="0" smtClean="0">
                <a:latin typeface="Comic Sans MS" panose="030F0702030302020204" pitchFamily="66" charset="0"/>
              </a:rPr>
              <a:t>Jan.(1</a:t>
            </a:r>
            <a:r>
              <a:rPr lang="en-US" dirty="0">
                <a:latin typeface="Comic Sans MS" panose="030F0702030302020204" pitchFamily="66" charset="0"/>
              </a:rPr>
              <a:t>) </a:t>
            </a:r>
            <a:r>
              <a:rPr lang="en-US" dirty="0" smtClean="0">
                <a:latin typeface="Comic Sans MS" panose="030F0702030302020204" pitchFamily="66" charset="0"/>
              </a:rPr>
              <a:t>Niño3.4 at </a:t>
            </a:r>
            <a:r>
              <a:rPr lang="en-US" dirty="0">
                <a:latin typeface="Comic Sans MS" panose="030F0702030302020204" pitchFamily="66" charset="0"/>
              </a:rPr>
              <a:t>different lags from </a:t>
            </a:r>
            <a:r>
              <a:rPr lang="en-US" dirty="0" smtClean="0">
                <a:latin typeface="Comic Sans MS" panose="030F0702030302020204" pitchFamily="66" charset="0"/>
              </a:rPr>
              <a:t>1948–2012</a:t>
            </a:r>
            <a:endParaRPr lang="en-US" dirty="0">
              <a:latin typeface="Comic Sans MS" panose="030F0702030302020204" pitchFamily="66" charset="0"/>
            </a:endParaRPr>
          </a:p>
        </p:txBody>
      </p:sp>
      <p:sp>
        <p:nvSpPr>
          <p:cNvPr id="3" name="矩形 2"/>
          <p:cNvSpPr/>
          <p:nvPr/>
        </p:nvSpPr>
        <p:spPr>
          <a:xfrm>
            <a:off x="1427357" y="5151863"/>
            <a:ext cx="2274849" cy="104821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1448762" y="5151863"/>
            <a:ext cx="1599156" cy="369332"/>
          </a:xfrm>
          <a:prstGeom prst="rect">
            <a:avLst/>
          </a:prstGeom>
          <a:noFill/>
        </p:spPr>
        <p:txBody>
          <a:bodyPr wrap="none" rtlCol="0">
            <a:spAutoFit/>
          </a:bodyPr>
          <a:lstStyle/>
          <a:p>
            <a:r>
              <a:rPr lang="en-US" altLang="zh-TW" dirty="0" smtClean="0"/>
              <a:t>Victoria Mode</a:t>
            </a:r>
            <a:endParaRPr lang="zh-TW" altLang="en-US" dirty="0"/>
          </a:p>
        </p:txBody>
      </p:sp>
    </p:spTree>
    <p:extLst>
      <p:ext uri="{BB962C8B-B14F-4D97-AF65-F5344CB8AC3E}">
        <p14:creationId xmlns:p14="http://schemas.microsoft.com/office/powerpoint/2010/main" val="367717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537412" y="1103070"/>
            <a:ext cx="7772870" cy="4585036"/>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altLang="zh-TW" sz="2800" dirty="0" smtClean="0">
                <a:ea typeface="新細明體" panose="02020500000000000000" pitchFamily="18" charset="-120"/>
              </a:rPr>
              <a:t>Overview</a:t>
            </a:r>
          </a:p>
          <a:p>
            <a:pPr>
              <a:buFont typeface="Wingdings" panose="05000000000000000000" pitchFamily="2" charset="2"/>
              <a:buChar char="Ø"/>
            </a:pPr>
            <a:r>
              <a:rPr lang="en-US" altLang="zh-TW" sz="2800" dirty="0" smtClean="0">
                <a:ea typeface="新細明體" panose="02020500000000000000" pitchFamily="18" charset="-120"/>
              </a:rPr>
              <a:t>Characteristics of the mean ocean circulation in the South China Sea (SCS)</a:t>
            </a:r>
          </a:p>
          <a:p>
            <a:pPr lvl="1">
              <a:buFont typeface="Wingdings" panose="05000000000000000000" pitchFamily="2" charset="2"/>
              <a:buChar char="Ø"/>
            </a:pPr>
            <a:r>
              <a:rPr lang="en-US" altLang="zh-TW" sz="2400" dirty="0" smtClean="0">
                <a:ea typeface="新細明體" panose="02020500000000000000" pitchFamily="18" charset="-120"/>
              </a:rPr>
              <a:t>Monsoon wind stress</a:t>
            </a:r>
          </a:p>
          <a:p>
            <a:pPr lvl="1">
              <a:buFont typeface="Wingdings" panose="05000000000000000000" pitchFamily="2" charset="2"/>
              <a:buChar char="Ø"/>
            </a:pPr>
            <a:r>
              <a:rPr lang="en-US" altLang="zh-TW" sz="2400" dirty="0" smtClean="0">
                <a:ea typeface="新細明體" panose="02020500000000000000" pitchFamily="18" charset="-120"/>
              </a:rPr>
              <a:t>Seasonal circulation</a:t>
            </a:r>
          </a:p>
          <a:p>
            <a:pPr>
              <a:buFont typeface="Wingdings" panose="05000000000000000000" pitchFamily="2" charset="2"/>
              <a:buChar char="Ø"/>
            </a:pPr>
            <a:r>
              <a:rPr lang="en-US" altLang="zh-TW" sz="2800" dirty="0" smtClean="0">
                <a:ea typeface="新細明體" panose="02020500000000000000" pitchFamily="18" charset="-120"/>
              </a:rPr>
              <a:t>SCS </a:t>
            </a:r>
            <a:r>
              <a:rPr lang="en-US" altLang="zh-TW" sz="2800" dirty="0" err="1" smtClean="0">
                <a:ea typeface="新細明體" panose="02020500000000000000" pitchFamily="18" charset="-120"/>
              </a:rPr>
              <a:t>throughflow</a:t>
            </a:r>
            <a:r>
              <a:rPr lang="en-US" altLang="zh-TW" sz="2800" dirty="0" smtClean="0">
                <a:ea typeface="新細明體" panose="02020500000000000000" pitchFamily="18" charset="-120"/>
              </a:rPr>
              <a:t> (SCSTF)</a:t>
            </a:r>
          </a:p>
          <a:p>
            <a:pPr lvl="1">
              <a:buFont typeface="Wingdings" panose="05000000000000000000" pitchFamily="2" charset="2"/>
              <a:buChar char="Ø"/>
            </a:pPr>
            <a:r>
              <a:rPr lang="en-US" altLang="zh-TW" sz="2400" dirty="0" smtClean="0">
                <a:ea typeface="新細明體" panose="02020500000000000000" pitchFamily="18" charset="-120"/>
              </a:rPr>
              <a:t>Taiwan Strait</a:t>
            </a:r>
          </a:p>
          <a:p>
            <a:pPr lvl="1">
              <a:buFont typeface="Wingdings" panose="05000000000000000000" pitchFamily="2" charset="2"/>
              <a:buChar char="Ø"/>
            </a:pPr>
            <a:r>
              <a:rPr lang="en-US" altLang="zh-TW" sz="2400" dirty="0" smtClean="0">
                <a:ea typeface="新細明體" panose="02020500000000000000" pitchFamily="18" charset="-120"/>
              </a:rPr>
              <a:t>Luzon Strait Intrusion</a:t>
            </a:r>
          </a:p>
          <a:p>
            <a:pPr>
              <a:buFont typeface="Wingdings" panose="05000000000000000000" pitchFamily="2" charset="2"/>
              <a:buChar char="Ø"/>
            </a:pPr>
            <a:r>
              <a:rPr lang="en-US" altLang="zh-TW" sz="2800" dirty="0" smtClean="0">
                <a:ea typeface="新細明體" panose="02020500000000000000" pitchFamily="18" charset="-120"/>
              </a:rPr>
              <a:t>Ocean-atmosphere interaction relevant to the SCS</a:t>
            </a:r>
            <a:endParaRPr lang="zh-TW" altLang="en-US" sz="2800" dirty="0" smtClean="0">
              <a:ea typeface="新細明體" panose="02020500000000000000" pitchFamily="18" charset="-120"/>
            </a:endParaRPr>
          </a:p>
        </p:txBody>
      </p:sp>
    </p:spTree>
    <p:extLst>
      <p:ext uri="{BB962C8B-B14F-4D97-AF65-F5344CB8AC3E}">
        <p14:creationId xmlns:p14="http://schemas.microsoft.com/office/powerpoint/2010/main" val="2810169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Z:\ceof_63_ersst_20S_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509" y="1059902"/>
            <a:ext cx="5394581" cy="2790301"/>
          </a:xfrm>
          <a:prstGeom prst="rect">
            <a:avLst/>
          </a:prstGeom>
          <a:noFill/>
          <a:extLst>
            <a:ext uri="{909E8E84-426E-40DD-AFC4-6F175D3DCCD1}">
              <a14:hiddenFill xmlns:a14="http://schemas.microsoft.com/office/drawing/2010/main">
                <a:solidFill>
                  <a:srgbClr val="FFFFFF"/>
                </a:solidFill>
              </a14:hiddenFill>
            </a:ext>
          </a:extLst>
        </p:spPr>
      </p:pic>
      <p:grpSp>
        <p:nvGrpSpPr>
          <p:cNvPr id="90134" name="Group 22"/>
          <p:cNvGrpSpPr>
            <a:grpSpLocks/>
          </p:cNvGrpSpPr>
          <p:nvPr/>
        </p:nvGrpSpPr>
        <p:grpSpPr bwMode="auto">
          <a:xfrm>
            <a:off x="381000" y="3429000"/>
            <a:ext cx="8426452" cy="3695700"/>
            <a:chOff x="362" y="1112"/>
            <a:chExt cx="5308" cy="2328"/>
          </a:xfrm>
        </p:grpSpPr>
        <p:sp>
          <p:nvSpPr>
            <p:cNvPr id="90118" name="AutoShape 6"/>
            <p:cNvSpPr>
              <a:spLocks noChangeArrowheads="1"/>
            </p:cNvSpPr>
            <p:nvPr/>
          </p:nvSpPr>
          <p:spPr bwMode="auto">
            <a:xfrm>
              <a:off x="362" y="2277"/>
              <a:ext cx="1265" cy="279"/>
            </a:xfrm>
            <a:prstGeom prst="roundRect">
              <a:avLst>
                <a:gd name="adj" fmla="val 16667"/>
              </a:avLst>
            </a:prstGeom>
            <a:solidFill>
              <a:srgbClr val="003399"/>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algn="ctr" eaLnBrk="1" hangingPunct="1">
                <a:buFont typeface="Wingdings" pitchFamily="2" charset="2"/>
                <a:buNone/>
              </a:pPr>
              <a:r>
                <a:rPr lang="en-US" altLang="zh-CN" sz="2000" u="none" dirty="0">
                  <a:solidFill>
                    <a:schemeClr val="bg1">
                      <a:lumMod val="85000"/>
                    </a:schemeClr>
                  </a:solidFill>
                </a:rPr>
                <a:t>NPO [winter(0)]</a:t>
              </a:r>
            </a:p>
          </p:txBody>
        </p:sp>
        <p:sp>
          <p:nvSpPr>
            <p:cNvPr id="90120" name="AutoShape 8"/>
            <p:cNvSpPr>
              <a:spLocks noChangeArrowheads="1"/>
            </p:cNvSpPr>
            <p:nvPr/>
          </p:nvSpPr>
          <p:spPr bwMode="auto">
            <a:xfrm>
              <a:off x="1669" y="2341"/>
              <a:ext cx="537" cy="155"/>
            </a:xfrm>
            <a:prstGeom prst="rightArrow">
              <a:avLst>
                <a:gd name="adj1" fmla="val 50000"/>
                <a:gd name="adj2" fmla="val 86613"/>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0121" name="AutoShape 9"/>
            <p:cNvSpPr>
              <a:spLocks noChangeArrowheads="1"/>
            </p:cNvSpPr>
            <p:nvPr/>
          </p:nvSpPr>
          <p:spPr bwMode="auto">
            <a:xfrm>
              <a:off x="2256" y="2294"/>
              <a:ext cx="1204" cy="279"/>
            </a:xfrm>
            <a:prstGeom prst="roundRect">
              <a:avLst>
                <a:gd name="adj" fmla="val 16667"/>
              </a:avLst>
            </a:prstGeom>
            <a:solidFill>
              <a:srgbClr val="003399"/>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algn="ctr" eaLnBrk="1" hangingPunct="1">
                <a:buFont typeface="Wingdings" pitchFamily="2" charset="2"/>
                <a:buNone/>
              </a:pPr>
              <a:r>
                <a:rPr lang="en-US" altLang="zh-CN" sz="2000" u="none" dirty="0" smtClean="0">
                  <a:solidFill>
                    <a:schemeClr val="bg1">
                      <a:lumMod val="85000"/>
                    </a:schemeClr>
                  </a:solidFill>
                </a:rPr>
                <a:t>VM </a:t>
              </a:r>
              <a:r>
                <a:rPr lang="en-US" altLang="zh-CN" sz="2000" u="none" dirty="0">
                  <a:solidFill>
                    <a:schemeClr val="bg1">
                      <a:lumMod val="85000"/>
                    </a:schemeClr>
                  </a:solidFill>
                </a:rPr>
                <a:t>[FMA(+1)]</a:t>
              </a:r>
            </a:p>
          </p:txBody>
        </p:sp>
        <p:sp>
          <p:nvSpPr>
            <p:cNvPr id="90123" name="AutoShape 11"/>
            <p:cNvSpPr>
              <a:spLocks noChangeArrowheads="1"/>
            </p:cNvSpPr>
            <p:nvPr/>
          </p:nvSpPr>
          <p:spPr bwMode="auto">
            <a:xfrm>
              <a:off x="3985" y="2294"/>
              <a:ext cx="1685" cy="279"/>
            </a:xfrm>
            <a:prstGeom prst="roundRect">
              <a:avLst>
                <a:gd name="adj" fmla="val 16667"/>
              </a:avLst>
            </a:prstGeom>
            <a:solidFill>
              <a:srgbClr val="003399"/>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algn="ctr" eaLnBrk="1" hangingPunct="1">
                <a:buFont typeface="Wingdings" pitchFamily="2" charset="2"/>
                <a:buNone/>
              </a:pPr>
              <a:r>
                <a:rPr lang="en-US" altLang="zh-CN" sz="2000" u="none" dirty="0" smtClean="0">
                  <a:solidFill>
                    <a:schemeClr val="bg1">
                      <a:lumMod val="85000"/>
                    </a:schemeClr>
                  </a:solidFill>
                  <a:latin typeface="Comic Sans MS" panose="030F0702030302020204" pitchFamily="66" charset="0"/>
                </a:rPr>
                <a:t>El Nino </a:t>
              </a:r>
              <a:r>
                <a:rPr lang="en-US" altLang="zh-CN" sz="2000" u="none" dirty="0">
                  <a:solidFill>
                    <a:schemeClr val="bg1">
                      <a:lumMod val="85000"/>
                    </a:schemeClr>
                  </a:solidFill>
                  <a:latin typeface="Comic Sans MS" panose="030F0702030302020204" pitchFamily="66" charset="0"/>
                </a:rPr>
                <a:t>[winter(+1)]</a:t>
              </a:r>
            </a:p>
          </p:txBody>
        </p:sp>
        <p:sp>
          <p:nvSpPr>
            <p:cNvPr id="90124" name="AutoShape 12"/>
            <p:cNvSpPr>
              <a:spLocks noChangeArrowheads="1"/>
            </p:cNvSpPr>
            <p:nvPr/>
          </p:nvSpPr>
          <p:spPr bwMode="auto">
            <a:xfrm>
              <a:off x="3504" y="2340"/>
              <a:ext cx="537" cy="155"/>
            </a:xfrm>
            <a:prstGeom prst="rightArrow">
              <a:avLst>
                <a:gd name="adj1" fmla="val 50000"/>
                <a:gd name="adj2" fmla="val 86613"/>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0125" name="Text Box 13"/>
            <p:cNvSpPr txBox="1">
              <a:spLocks noChangeArrowheads="1"/>
            </p:cNvSpPr>
            <p:nvPr/>
          </p:nvSpPr>
          <p:spPr bwMode="auto">
            <a:xfrm>
              <a:off x="1702" y="2116"/>
              <a:ext cx="302" cy="23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u="none" dirty="0">
                  <a:solidFill>
                    <a:srgbClr val="002060"/>
                  </a:solidFill>
                </a:rPr>
                <a:t>LF</a:t>
              </a:r>
            </a:p>
          </p:txBody>
        </p:sp>
        <p:sp>
          <p:nvSpPr>
            <p:cNvPr id="90126" name="Text Box 14"/>
            <p:cNvSpPr txBox="1">
              <a:spLocks noChangeArrowheads="1"/>
            </p:cNvSpPr>
            <p:nvPr/>
          </p:nvSpPr>
          <p:spPr bwMode="auto">
            <a:xfrm>
              <a:off x="1707" y="2447"/>
              <a:ext cx="286" cy="23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u="none" dirty="0">
                  <a:solidFill>
                    <a:srgbClr val="002060"/>
                  </a:solidFill>
                </a:rPr>
                <a:t>SF</a:t>
              </a:r>
            </a:p>
          </p:txBody>
        </p:sp>
        <p:sp>
          <p:nvSpPr>
            <p:cNvPr id="90127" name="Text Box 15"/>
            <p:cNvSpPr txBox="1">
              <a:spLocks noChangeArrowheads="1"/>
            </p:cNvSpPr>
            <p:nvPr/>
          </p:nvSpPr>
          <p:spPr bwMode="auto">
            <a:xfrm>
              <a:off x="3530" y="2076"/>
              <a:ext cx="423" cy="23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u="none" dirty="0">
                  <a:solidFill>
                    <a:srgbClr val="002060"/>
                  </a:solidFill>
                </a:rPr>
                <a:t>SFM</a:t>
              </a:r>
            </a:p>
          </p:txBody>
        </p:sp>
        <p:sp>
          <p:nvSpPr>
            <p:cNvPr id="90128" name="AutoShape 16"/>
            <p:cNvSpPr>
              <a:spLocks noChangeArrowheads="1"/>
            </p:cNvSpPr>
            <p:nvPr/>
          </p:nvSpPr>
          <p:spPr bwMode="auto">
            <a:xfrm>
              <a:off x="2023" y="1479"/>
              <a:ext cx="1578" cy="1961"/>
            </a:xfrm>
            <a:prstGeom prst="roundRect">
              <a:avLst>
                <a:gd name="adj" fmla="val 16667"/>
              </a:avLst>
            </a:prstGeom>
            <a:noFill/>
            <a:ln w="38100" cap="rnd" algn="ctr">
              <a:solidFill>
                <a:srgbClr val="00FF00"/>
              </a:solidFill>
              <a:prstDash val="sysDot"/>
              <a:round/>
              <a:headEnd/>
              <a:tailEnd/>
            </a:ln>
            <a:effectLst/>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0129" name="Text Box 17"/>
            <p:cNvSpPr txBox="1">
              <a:spLocks noChangeArrowheads="1"/>
            </p:cNvSpPr>
            <p:nvPr/>
          </p:nvSpPr>
          <p:spPr bwMode="auto">
            <a:xfrm>
              <a:off x="2261" y="1112"/>
              <a:ext cx="1158" cy="25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sz="2000" u="none" dirty="0">
                  <a:solidFill>
                    <a:srgbClr val="E101C6"/>
                  </a:solidFill>
                  <a:latin typeface="Comic Sans MS" panose="030F0702030302020204" pitchFamily="66" charset="0"/>
                </a:rPr>
                <a:t>Ocean Bridge</a:t>
              </a:r>
            </a:p>
          </p:txBody>
        </p:sp>
      </p:grpSp>
      <p:sp>
        <p:nvSpPr>
          <p:cNvPr id="90133" name="Text Box 21"/>
          <p:cNvSpPr txBox="1">
            <a:spLocks noChangeArrowheads="1"/>
          </p:cNvSpPr>
          <p:nvPr/>
        </p:nvSpPr>
        <p:spPr bwMode="auto">
          <a:xfrm>
            <a:off x="76200" y="685800"/>
            <a:ext cx="8884163" cy="46166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sz="2400" u="none" dirty="0">
                <a:solidFill>
                  <a:srgbClr val="FF0000"/>
                </a:solidFill>
                <a:latin typeface="Comic Sans MS" panose="030F0702030302020204" pitchFamily="66" charset="0"/>
              </a:rPr>
              <a:t>The </a:t>
            </a:r>
            <a:r>
              <a:rPr lang="en-US" altLang="zh-CN" sz="2400" u="none" dirty="0" smtClean="0">
                <a:solidFill>
                  <a:srgbClr val="FF0000"/>
                </a:solidFill>
                <a:latin typeface="Comic Sans MS" panose="030F0702030302020204" pitchFamily="66" charset="0"/>
              </a:rPr>
              <a:t>VM: </a:t>
            </a:r>
            <a:r>
              <a:rPr lang="en-US" altLang="zh-CN" sz="2400" u="none" dirty="0">
                <a:solidFill>
                  <a:srgbClr val="FF0000"/>
                </a:solidFill>
                <a:latin typeface="Comic Sans MS" panose="030F0702030302020204" pitchFamily="66" charset="0"/>
              </a:rPr>
              <a:t>an ocean bridge connecting the NPO and </a:t>
            </a:r>
            <a:r>
              <a:rPr lang="en-US" altLang="zh-CN" sz="2400" u="none" dirty="0" smtClean="0">
                <a:solidFill>
                  <a:srgbClr val="FF0000"/>
                </a:solidFill>
                <a:latin typeface="Comic Sans MS" panose="030F0702030302020204" pitchFamily="66" charset="0"/>
              </a:rPr>
              <a:t>ENSO </a:t>
            </a:r>
            <a:endParaRPr lang="en-US" altLang="zh-CN" sz="2400" u="none" dirty="0">
              <a:solidFill>
                <a:srgbClr val="FF0000"/>
              </a:solidFill>
              <a:latin typeface="Comic Sans MS" panose="030F0702030302020204" pitchFamily="66" charset="0"/>
            </a:endParaRPr>
          </a:p>
        </p:txBody>
      </p:sp>
      <p:sp>
        <p:nvSpPr>
          <p:cNvPr id="2" name="圓角矩形 1"/>
          <p:cNvSpPr/>
          <p:nvPr/>
        </p:nvSpPr>
        <p:spPr>
          <a:xfrm>
            <a:off x="304800" y="4959350"/>
            <a:ext cx="5218114" cy="173355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latin typeface="Comic Sans MS" panose="030F0702030302020204" pitchFamily="66" charset="0"/>
            </a:endParaRPr>
          </a:p>
          <a:p>
            <a:pPr algn="ctr"/>
            <a:endParaRPr lang="en-US" altLang="zh-TW" dirty="0">
              <a:latin typeface="Comic Sans MS" panose="030F0702030302020204" pitchFamily="66" charset="0"/>
            </a:endParaRPr>
          </a:p>
          <a:p>
            <a:pPr algn="ctr"/>
            <a:endParaRPr lang="en-US" altLang="zh-TW" dirty="0" smtClean="0">
              <a:latin typeface="Comic Sans MS" panose="030F0702030302020204" pitchFamily="66" charset="0"/>
            </a:endParaRPr>
          </a:p>
          <a:p>
            <a:pPr algn="ctr"/>
            <a:r>
              <a:rPr lang="en-US" altLang="zh-TW" sz="2400" dirty="0" smtClean="0">
                <a:solidFill>
                  <a:srgbClr val="CC3300"/>
                </a:solidFill>
                <a:latin typeface="Comic Sans MS" panose="030F0702030302020204" pitchFamily="66" charset="0"/>
              </a:rPr>
              <a:t>What dynamics trigger/modulate NPO variability?</a:t>
            </a:r>
            <a:endParaRPr lang="zh-TW" altLang="en-US" sz="2400" dirty="0">
              <a:solidFill>
                <a:srgbClr val="CC3300"/>
              </a:solidFill>
              <a:latin typeface="Comic Sans MS" panose="030F0702030302020204" pitchFamily="66" charset="0"/>
            </a:endParaRPr>
          </a:p>
        </p:txBody>
      </p:sp>
      <p:sp>
        <p:nvSpPr>
          <p:cNvPr id="15" name="Curved Down Arrow 5"/>
          <p:cNvSpPr/>
          <p:nvPr/>
        </p:nvSpPr>
        <p:spPr>
          <a:xfrm>
            <a:off x="2928069" y="1477766"/>
            <a:ext cx="2560320" cy="709612"/>
          </a:xfrm>
          <a:prstGeom prst="curvedDownArrow">
            <a:avLst>
              <a:gd name="adj1" fmla="val 32122"/>
              <a:gd name="adj2" fmla="val 50000"/>
              <a:gd name="adj3" fmla="val 36982"/>
            </a:avLst>
          </a:prstGeom>
          <a:solidFill>
            <a:srgbClr val="CC33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弧形 15"/>
          <p:cNvSpPr/>
          <p:nvPr/>
        </p:nvSpPr>
        <p:spPr>
          <a:xfrm>
            <a:off x="3900441" y="2180605"/>
            <a:ext cx="1066800" cy="2130522"/>
          </a:xfrm>
          <a:prstGeom prst="arc">
            <a:avLst>
              <a:gd name="adj1" fmla="val 16151720"/>
              <a:gd name="adj2" fmla="val 20002783"/>
            </a:avLst>
          </a:prstGeom>
          <a:ln w="101600">
            <a:solidFill>
              <a:srgbClr val="002060"/>
            </a:solidFill>
            <a:tailEnd type="triangle" w="med" len="sm"/>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矩形 16"/>
          <p:cNvSpPr/>
          <p:nvPr/>
        </p:nvSpPr>
        <p:spPr>
          <a:xfrm>
            <a:off x="5190537" y="2533453"/>
            <a:ext cx="2962862" cy="369332"/>
          </a:xfrm>
          <a:prstGeom prst="rect">
            <a:avLst/>
          </a:prstGeom>
        </p:spPr>
        <p:txBody>
          <a:bodyPr wrap="none">
            <a:spAutoFit/>
          </a:bodyPr>
          <a:lstStyle/>
          <a:p>
            <a:r>
              <a:rPr lang="en-US" altLang="zh-TW" dirty="0" smtClean="0">
                <a:solidFill>
                  <a:srgbClr val="002060"/>
                </a:solidFill>
                <a:latin typeface="Comic Sans MS" panose="030F0702030302020204" pitchFamily="66" charset="0"/>
              </a:rPr>
              <a:t>SFM (</a:t>
            </a:r>
            <a:r>
              <a:rPr lang="en-US" altLang="zh-TW" dirty="0" err="1" smtClean="0">
                <a:solidFill>
                  <a:srgbClr val="002060"/>
                </a:solidFill>
                <a:latin typeface="Comic Sans MS" panose="030F0702030302020204" pitchFamily="66" charset="0"/>
              </a:rPr>
              <a:t>Vimont</a:t>
            </a:r>
            <a:r>
              <a:rPr lang="en-US" altLang="zh-TW" dirty="0" smtClean="0">
                <a:solidFill>
                  <a:srgbClr val="002060"/>
                </a:solidFill>
                <a:latin typeface="Comic Sans MS" panose="030F0702030302020204" pitchFamily="66" charset="0"/>
              </a:rPr>
              <a:t> et al.,2003) </a:t>
            </a:r>
            <a:endParaRPr lang="en-US" altLang="zh-TW" dirty="0">
              <a:solidFill>
                <a:srgbClr val="002060"/>
              </a:solidFill>
              <a:latin typeface="Comic Sans MS" panose="030F0702030302020204" pitchFamily="66" charset="0"/>
            </a:endParaRPr>
          </a:p>
        </p:txBody>
      </p:sp>
      <p:sp>
        <p:nvSpPr>
          <p:cNvPr id="19" name="TextBox 9"/>
          <p:cNvSpPr txBox="1"/>
          <p:nvPr/>
        </p:nvSpPr>
        <p:spPr>
          <a:xfrm>
            <a:off x="5181600" y="1383268"/>
            <a:ext cx="2036135" cy="369332"/>
          </a:xfrm>
          <a:prstGeom prst="rect">
            <a:avLst/>
          </a:prstGeom>
          <a:noFill/>
        </p:spPr>
        <p:txBody>
          <a:bodyPr wrap="none" rtlCol="0">
            <a:spAutoFit/>
          </a:bodyPr>
          <a:lstStyle/>
          <a:p>
            <a:r>
              <a:rPr lang="en-US" dirty="0" smtClean="0">
                <a:solidFill>
                  <a:srgbClr val="CC3300"/>
                </a:solidFill>
                <a:latin typeface="Comic Sans MS" panose="030F0702030302020204" pitchFamily="66" charset="0"/>
              </a:rPr>
              <a:t>Ding et al. (2015)</a:t>
            </a:r>
            <a:endParaRPr lang="en-US" dirty="0">
              <a:solidFill>
                <a:srgbClr val="CC3300"/>
              </a:solidFill>
              <a:latin typeface="Comic Sans MS" panose="030F0702030302020204" pitchFamily="66" charset="0"/>
            </a:endParaRPr>
          </a:p>
        </p:txBody>
      </p:sp>
      <p:sp>
        <p:nvSpPr>
          <p:cNvPr id="5" name="文字方塊 4"/>
          <p:cNvSpPr txBox="1"/>
          <p:nvPr/>
        </p:nvSpPr>
        <p:spPr>
          <a:xfrm>
            <a:off x="3048000" y="1422737"/>
            <a:ext cx="740822" cy="1015663"/>
          </a:xfrm>
          <a:prstGeom prst="rect">
            <a:avLst/>
          </a:prstGeom>
          <a:solidFill>
            <a:srgbClr val="FFC000">
              <a:alpha val="40000"/>
            </a:srgbClr>
          </a:solidFill>
        </p:spPr>
        <p:txBody>
          <a:bodyPr wrap="square" rtlCol="0">
            <a:spAutoFit/>
          </a:bodyPr>
          <a:lstStyle/>
          <a:p>
            <a:r>
              <a:rPr lang="en-US" altLang="zh-TW" sz="6000" b="1" dirty="0" smtClean="0">
                <a:solidFill>
                  <a:srgbClr val="990099"/>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375176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descr="D:\CESM\SLP\corr_lead_upc1_vpc2_model.png"/>
          <p:cNvPicPr/>
          <p:nvPr/>
        </p:nvPicPr>
        <p:blipFill rotWithShape="1">
          <a:blip r:embed="rId3">
            <a:extLst>
              <a:ext uri="{28A0092B-C50C-407E-A947-70E740481C1C}">
                <a14:useLocalDpi xmlns:a14="http://schemas.microsoft.com/office/drawing/2010/main" val="0"/>
              </a:ext>
            </a:extLst>
          </a:blip>
          <a:srcRect l="47093" r="-10344" b="49269"/>
          <a:stretch/>
        </p:blipFill>
        <p:spPr bwMode="auto">
          <a:xfrm>
            <a:off x="4824000" y="4038600"/>
            <a:ext cx="4320000" cy="2825496"/>
          </a:xfrm>
          <a:prstGeom prst="rect">
            <a:avLst/>
          </a:prstGeom>
          <a:noFill/>
          <a:ln>
            <a:noFill/>
          </a:ln>
        </p:spPr>
      </p:pic>
      <p:pic>
        <p:nvPicPr>
          <p:cNvPr id="2" name="Picture 1" descr="D:\CESM\SLP\EOF_sst_slp_obs_b40_0002_0150_rm9_10S_delchange_del1_36_1958_2010.png"/>
          <p:cNvPicPr/>
          <p:nvPr/>
        </p:nvPicPr>
        <p:blipFill rotWithShape="1">
          <a:blip r:embed="rId4" cstate="print"/>
          <a:srcRect l="-5" t="49153" r="74590" b="5082"/>
          <a:stretch/>
        </p:blipFill>
        <p:spPr bwMode="auto">
          <a:xfrm>
            <a:off x="4716000" y="838201"/>
            <a:ext cx="3733800" cy="3231042"/>
          </a:xfrm>
          <a:prstGeom prst="rect">
            <a:avLst/>
          </a:prstGeom>
          <a:noFill/>
        </p:spPr>
      </p:pic>
      <p:sp>
        <p:nvSpPr>
          <p:cNvPr id="6" name="Rectangle 5"/>
          <p:cNvSpPr/>
          <p:nvPr/>
        </p:nvSpPr>
        <p:spPr>
          <a:xfrm>
            <a:off x="5340600" y="5571744"/>
            <a:ext cx="2667000" cy="646331"/>
          </a:xfrm>
          <a:prstGeom prst="rect">
            <a:avLst/>
          </a:prstGeom>
        </p:spPr>
        <p:txBody>
          <a:bodyPr wrap="square">
            <a:spAutoFit/>
          </a:bodyPr>
          <a:lstStyle/>
          <a:p>
            <a:r>
              <a:rPr lang="en-US" dirty="0" smtClean="0">
                <a:latin typeface="Comic Sans MS" panose="030F0702030302020204" pitchFamily="66" charset="0"/>
              </a:rPr>
              <a:t>Lead-lag </a:t>
            </a:r>
            <a:r>
              <a:rPr lang="en-US" dirty="0" err="1" smtClean="0">
                <a:latin typeface="Comic Sans MS" panose="030F0702030302020204" pitchFamily="66" charset="0"/>
              </a:rPr>
              <a:t>corr</a:t>
            </a:r>
            <a:r>
              <a:rPr lang="en-US" dirty="0" smtClean="0">
                <a:latin typeface="Comic Sans MS" panose="030F0702030302020204" pitchFamily="66" charset="0"/>
              </a:rPr>
              <a:t> </a:t>
            </a:r>
            <a:r>
              <a:rPr lang="en-US" dirty="0">
                <a:latin typeface="Comic Sans MS" panose="030F0702030302020204" pitchFamily="66" charset="0"/>
              </a:rPr>
              <a:t>of </a:t>
            </a:r>
            <a:r>
              <a:rPr lang="en-US" dirty="0" smtClean="0">
                <a:latin typeface="Comic Sans MS" panose="030F0702030302020204" pitchFamily="66" charset="0"/>
              </a:rPr>
              <a:t>-</a:t>
            </a:r>
            <a:r>
              <a:rPr kumimoji="1" lang="en-US" altLang="zh-TW" dirty="0" smtClean="0">
                <a:latin typeface="Comic Sans MS" panose="030F0702030302020204" pitchFamily="66" charset="0"/>
                <a:ea typeface="SimHei" pitchFamily="49" charset="-122"/>
              </a:rPr>
              <a:t>V</a:t>
            </a:r>
            <a:r>
              <a:rPr kumimoji="1" lang="en-US" altLang="zh-TW" baseline="-25000" dirty="0" smtClean="0">
                <a:latin typeface="Comic Sans MS" panose="030F0702030302020204" pitchFamily="66" charset="0"/>
                <a:ea typeface="SimHei" pitchFamily="49" charset="-122"/>
              </a:rPr>
              <a:t>10ps</a:t>
            </a:r>
            <a:r>
              <a:rPr lang="en-US" dirty="0" smtClean="0">
                <a:latin typeface="Comic Sans MS" panose="030F0702030302020204" pitchFamily="66" charset="0"/>
              </a:rPr>
              <a:t> in WNP and PC2</a:t>
            </a:r>
            <a:endParaRPr lang="en-US" dirty="0">
              <a:latin typeface="Comic Sans MS" panose="030F0702030302020204" pitchFamily="66" charset="0"/>
            </a:endParaRPr>
          </a:p>
        </p:txBody>
      </p:sp>
      <p:sp>
        <p:nvSpPr>
          <p:cNvPr id="7" name="Text Box 21"/>
          <p:cNvSpPr txBox="1">
            <a:spLocks noChangeArrowheads="1"/>
          </p:cNvSpPr>
          <p:nvPr/>
        </p:nvSpPr>
        <p:spPr bwMode="auto">
          <a:xfrm>
            <a:off x="993220" y="467863"/>
            <a:ext cx="4826962" cy="46166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sz="2400" u="none" dirty="0" smtClean="0">
                <a:solidFill>
                  <a:srgbClr val="FF0000"/>
                </a:solidFill>
                <a:latin typeface="Comic Sans MS" panose="030F0702030302020204" pitchFamily="66" charset="0"/>
              </a:rPr>
              <a:t>What modulates the NPO/VM?</a:t>
            </a:r>
            <a:endParaRPr lang="en-US" altLang="zh-CN" sz="2400" u="none" dirty="0">
              <a:solidFill>
                <a:srgbClr val="FF0000"/>
              </a:solidFill>
              <a:latin typeface="Comic Sans MS" panose="030F0702030302020204" pitchFamily="66" charset="0"/>
            </a:endParaRPr>
          </a:p>
        </p:txBody>
      </p:sp>
      <p:cxnSp>
        <p:nvCxnSpPr>
          <p:cNvPr id="12" name="直線接點 11"/>
          <p:cNvCxnSpPr/>
          <p:nvPr/>
        </p:nvCxnSpPr>
        <p:spPr>
          <a:xfrm>
            <a:off x="5340600" y="5257800"/>
            <a:ext cx="2438400" cy="0"/>
          </a:xfrm>
          <a:prstGeom prst="line">
            <a:avLst/>
          </a:prstGeom>
          <a:ln w="317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3" name="圖片 12"/>
          <p:cNvPicPr>
            <a:picLocks noChangeAspect="1"/>
          </p:cNvPicPr>
          <p:nvPr/>
        </p:nvPicPr>
        <p:blipFill rotWithShape="1">
          <a:blip r:embed="rId5">
            <a:extLst>
              <a:ext uri="{28A0092B-C50C-407E-A947-70E740481C1C}">
                <a14:useLocalDpi xmlns:a14="http://schemas.microsoft.com/office/drawing/2010/main" val="0"/>
              </a:ext>
            </a:extLst>
          </a:blip>
          <a:srcRect l="-2" r="49996"/>
          <a:stretch/>
        </p:blipFill>
        <p:spPr>
          <a:xfrm>
            <a:off x="157200" y="960275"/>
            <a:ext cx="4116572" cy="5257800"/>
          </a:xfrm>
          <a:prstGeom prst="rect">
            <a:avLst/>
          </a:prstGeom>
        </p:spPr>
      </p:pic>
      <p:sp>
        <p:nvSpPr>
          <p:cNvPr id="3" name="文字方塊 2"/>
          <p:cNvSpPr txBox="1"/>
          <p:nvPr/>
        </p:nvSpPr>
        <p:spPr>
          <a:xfrm>
            <a:off x="457200" y="762000"/>
            <a:ext cx="671979" cy="369332"/>
          </a:xfrm>
          <a:prstGeom prst="rect">
            <a:avLst/>
          </a:prstGeom>
          <a:noFill/>
        </p:spPr>
        <p:txBody>
          <a:bodyPr wrap="none" rtlCol="0">
            <a:spAutoFit/>
          </a:bodyPr>
          <a:lstStyle/>
          <a:p>
            <a:r>
              <a:rPr lang="en-US" altLang="zh-TW" dirty="0" smtClean="0">
                <a:latin typeface="Comic Sans MS" panose="030F0702030302020204" pitchFamily="66" charset="0"/>
              </a:rPr>
              <a:t>Obs.</a:t>
            </a:r>
            <a:endParaRPr lang="zh-TW" altLang="en-US" dirty="0">
              <a:latin typeface="Comic Sans MS" panose="030F0702030302020204" pitchFamily="66" charset="0"/>
            </a:endParaRPr>
          </a:p>
        </p:txBody>
      </p:sp>
      <p:cxnSp>
        <p:nvCxnSpPr>
          <p:cNvPr id="5" name="直線單箭頭接點 4"/>
          <p:cNvCxnSpPr/>
          <p:nvPr/>
        </p:nvCxnSpPr>
        <p:spPr>
          <a:xfrm flipV="1">
            <a:off x="3900668" y="5257802"/>
            <a:ext cx="1966732" cy="1004102"/>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762000" y="6248400"/>
            <a:ext cx="3983783" cy="369332"/>
          </a:xfrm>
          <a:prstGeom prst="rect">
            <a:avLst/>
          </a:prstGeom>
          <a:noFill/>
        </p:spPr>
        <p:txBody>
          <a:bodyPr wrap="none" rtlCol="0">
            <a:spAutoFit/>
          </a:bodyPr>
          <a:lstStyle/>
          <a:p>
            <a:r>
              <a:rPr lang="en-US" altLang="zh-TW" dirty="0" smtClean="0">
                <a:latin typeface="Comic Sans MS" panose="030F0702030302020204" pitchFamily="66" charset="0"/>
              </a:rPr>
              <a:t>Suggest </a:t>
            </a:r>
            <a:r>
              <a:rPr kumimoji="1" lang="en-US" altLang="zh-TW" dirty="0">
                <a:latin typeface="Comic Sans MS" panose="030F0702030302020204" pitchFamily="66" charset="0"/>
                <a:ea typeface="SimHei" pitchFamily="49" charset="-122"/>
              </a:rPr>
              <a:t>V</a:t>
            </a:r>
            <a:r>
              <a:rPr kumimoji="1" lang="en-US" altLang="zh-TW" baseline="-25000" dirty="0">
                <a:latin typeface="Comic Sans MS" panose="030F0702030302020204" pitchFamily="66" charset="0"/>
                <a:ea typeface="SimHei" pitchFamily="49" charset="-122"/>
              </a:rPr>
              <a:t>10ps</a:t>
            </a:r>
            <a:r>
              <a:rPr lang="en-US" altLang="zh-TW" dirty="0" smtClean="0">
                <a:latin typeface="Comic Sans MS" panose="030F0702030302020204" pitchFamily="66" charset="0"/>
              </a:rPr>
              <a:t> leads PC2 2-3 months</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344831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D:\CESM\SLP\vw_npo_all_sm3_3-monthlyNDJ_wind.png"/>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531352" cy="5571744"/>
          </a:xfrm>
          <a:prstGeom prst="rect">
            <a:avLst/>
          </a:prstGeom>
          <a:noFill/>
          <a:ln>
            <a:noFill/>
          </a:ln>
        </p:spPr>
      </p:pic>
      <p:sp>
        <p:nvSpPr>
          <p:cNvPr id="5" name="矩形 4"/>
          <p:cNvSpPr/>
          <p:nvPr/>
        </p:nvSpPr>
        <p:spPr>
          <a:xfrm>
            <a:off x="457200" y="801469"/>
            <a:ext cx="8686800" cy="369332"/>
          </a:xfrm>
          <a:prstGeom prst="rect">
            <a:avLst/>
          </a:prstGeom>
        </p:spPr>
        <p:txBody>
          <a:bodyPr wrap="square">
            <a:spAutoFit/>
          </a:bodyPr>
          <a:lstStyle/>
          <a:p>
            <a:r>
              <a:rPr lang="en-US" altLang="zh-TW" dirty="0">
                <a:latin typeface="Comic Sans MS" panose="030F0702030302020204" pitchFamily="66" charset="0"/>
              </a:rPr>
              <a:t>Correlation of </a:t>
            </a:r>
            <a:r>
              <a:rPr lang="en-US" altLang="zh-TW" dirty="0" smtClean="0">
                <a:latin typeface="Comic Sans MS" panose="030F0702030302020204" pitchFamily="66" charset="0"/>
              </a:rPr>
              <a:t>NDJ –</a:t>
            </a:r>
            <a:r>
              <a:rPr lang="en-US" altLang="zh-TW" dirty="0" err="1" smtClean="0">
                <a:latin typeface="Comic Sans MS" panose="030F0702030302020204" pitchFamily="66" charset="0"/>
              </a:rPr>
              <a:t>V</a:t>
            </a:r>
            <a:r>
              <a:rPr lang="en-US" altLang="zh-TW" baseline="-25000" dirty="0" err="1" smtClean="0">
                <a:latin typeface="Comic Sans MS" panose="030F0702030302020204" pitchFamily="66" charset="0"/>
              </a:rPr>
              <a:t>wind</a:t>
            </a:r>
            <a:r>
              <a:rPr lang="en-US" altLang="zh-TW" dirty="0" smtClean="0">
                <a:latin typeface="Comic Sans MS" panose="030F0702030302020204" pitchFamily="66" charset="0"/>
              </a:rPr>
              <a:t> in WNP with </a:t>
            </a:r>
            <a:r>
              <a:rPr lang="en-US" altLang="zh-TW" dirty="0">
                <a:latin typeface="Comic Sans MS" panose="030F0702030302020204" pitchFamily="66" charset="0"/>
              </a:rPr>
              <a:t>several lags of </a:t>
            </a:r>
            <a:r>
              <a:rPr lang="en-US" altLang="zh-TW" dirty="0" smtClean="0">
                <a:latin typeface="Comic Sans MS" panose="030F0702030302020204" pitchFamily="66" charset="0"/>
              </a:rPr>
              <a:t>SLPA, SSTA and LHFA</a:t>
            </a:r>
            <a:endParaRPr lang="zh-TW" altLang="en-US" dirty="0">
              <a:latin typeface="Comic Sans MS" panose="030F0702030302020204" pitchFamily="66" charset="0"/>
            </a:endParaRPr>
          </a:p>
        </p:txBody>
      </p:sp>
      <p:sp>
        <p:nvSpPr>
          <p:cNvPr id="7" name="Oval 5"/>
          <p:cNvSpPr/>
          <p:nvPr/>
        </p:nvSpPr>
        <p:spPr>
          <a:xfrm>
            <a:off x="6400800" y="5791200"/>
            <a:ext cx="609600" cy="457200"/>
          </a:xfrm>
          <a:prstGeom prst="ellipse">
            <a:avLst/>
          </a:prstGeom>
          <a:noFill/>
          <a:ln>
            <a:solidFill>
              <a:srgbClr val="E10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21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D:\CESM\SLP\uw_enso_all_sm3_3-monthlyDJF_ctrl_new.png"/>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0"/>
            <a:ext cx="5410200" cy="5943600"/>
          </a:xfrm>
          <a:prstGeom prst="rect">
            <a:avLst/>
          </a:prstGeom>
          <a:noFill/>
          <a:ln>
            <a:noFill/>
          </a:ln>
        </p:spPr>
      </p:pic>
      <p:sp>
        <p:nvSpPr>
          <p:cNvPr id="3" name="矩形 2"/>
          <p:cNvSpPr/>
          <p:nvPr/>
        </p:nvSpPr>
        <p:spPr>
          <a:xfrm>
            <a:off x="457200" y="685800"/>
            <a:ext cx="8686800" cy="369332"/>
          </a:xfrm>
          <a:prstGeom prst="rect">
            <a:avLst/>
          </a:prstGeom>
        </p:spPr>
        <p:txBody>
          <a:bodyPr wrap="square">
            <a:spAutoFit/>
          </a:bodyPr>
          <a:lstStyle/>
          <a:p>
            <a:r>
              <a:rPr lang="en-US" altLang="zh-TW" dirty="0">
                <a:latin typeface="Comic Sans MS" panose="030F0702030302020204" pitchFamily="66" charset="0"/>
              </a:rPr>
              <a:t>Correlation of </a:t>
            </a:r>
            <a:r>
              <a:rPr lang="en-US" altLang="zh-TW" dirty="0" smtClean="0">
                <a:latin typeface="Comic Sans MS" panose="030F0702030302020204" pitchFamily="66" charset="0"/>
              </a:rPr>
              <a:t>NDJ –</a:t>
            </a:r>
            <a:r>
              <a:rPr lang="en-US" altLang="zh-TW" dirty="0" err="1" smtClean="0">
                <a:latin typeface="Comic Sans MS" panose="030F0702030302020204" pitchFamily="66" charset="0"/>
              </a:rPr>
              <a:t>V</a:t>
            </a:r>
            <a:r>
              <a:rPr lang="en-US" altLang="zh-TW" baseline="-25000" dirty="0" err="1" smtClean="0">
                <a:latin typeface="Comic Sans MS" panose="030F0702030302020204" pitchFamily="66" charset="0"/>
              </a:rPr>
              <a:t>wind</a:t>
            </a:r>
            <a:r>
              <a:rPr lang="en-US" altLang="zh-TW" dirty="0" smtClean="0">
                <a:latin typeface="Comic Sans MS" panose="030F0702030302020204" pitchFamily="66" charset="0"/>
              </a:rPr>
              <a:t> in WNP with </a:t>
            </a:r>
            <a:r>
              <a:rPr lang="en-US" altLang="zh-TW" dirty="0">
                <a:latin typeface="Comic Sans MS" panose="030F0702030302020204" pitchFamily="66" charset="0"/>
              </a:rPr>
              <a:t>several lags of </a:t>
            </a:r>
            <a:r>
              <a:rPr lang="en-US" altLang="zh-TW" dirty="0" smtClean="0">
                <a:latin typeface="Comic Sans MS" panose="030F0702030302020204" pitchFamily="66" charset="0"/>
              </a:rPr>
              <a:t>SLPA, SSTA in CESM</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114415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tseng\TEMP\vwa_NPslp_lagr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 y="609600"/>
            <a:ext cx="9182784" cy="40894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381000" y="621268"/>
            <a:ext cx="4041491" cy="369332"/>
          </a:xfrm>
          <a:prstGeom prst="rect">
            <a:avLst/>
          </a:prstGeom>
          <a:noFill/>
        </p:spPr>
        <p:txBody>
          <a:bodyPr wrap="none" rtlCol="0">
            <a:spAutoFit/>
          </a:bodyPr>
          <a:lstStyle/>
          <a:p>
            <a:r>
              <a:rPr lang="en-US" altLang="zh-TW" dirty="0" smtClean="0">
                <a:solidFill>
                  <a:srgbClr val="FF0000"/>
                </a:solidFill>
                <a:latin typeface="Comic Sans MS" panose="030F0702030302020204" pitchFamily="66" charset="0"/>
              </a:rPr>
              <a:t>Correlation of </a:t>
            </a:r>
            <a:r>
              <a:rPr lang="en-US" altLang="zh-TW" dirty="0" err="1" smtClean="0">
                <a:solidFill>
                  <a:srgbClr val="FF0000"/>
                </a:solidFill>
                <a:latin typeface="Comic Sans MS" panose="030F0702030302020204" pitchFamily="66" charset="0"/>
              </a:rPr>
              <a:t>SLPa</a:t>
            </a:r>
            <a:r>
              <a:rPr lang="en-US" altLang="zh-TW" dirty="0" smtClean="0">
                <a:solidFill>
                  <a:srgbClr val="FF0000"/>
                </a:solidFill>
                <a:latin typeface="Comic Sans MS" panose="030F0702030302020204" pitchFamily="66" charset="0"/>
              </a:rPr>
              <a:t> with Nov. </a:t>
            </a:r>
            <a:r>
              <a:rPr kumimoji="1" lang="en-US" altLang="zh-TW" dirty="0" smtClean="0">
                <a:solidFill>
                  <a:srgbClr val="FF0000"/>
                </a:solidFill>
                <a:latin typeface="Comic Sans MS" panose="030F0702030302020204" pitchFamily="66" charset="0"/>
                <a:ea typeface="SimHei" pitchFamily="49" charset="-122"/>
              </a:rPr>
              <a:t>V</a:t>
            </a:r>
            <a:r>
              <a:rPr kumimoji="1" lang="en-US" altLang="zh-TW" baseline="-25000" dirty="0" smtClean="0">
                <a:solidFill>
                  <a:srgbClr val="FF0000"/>
                </a:solidFill>
                <a:latin typeface="Comic Sans MS" panose="030F0702030302020204" pitchFamily="66" charset="0"/>
                <a:ea typeface="SimHei" pitchFamily="49" charset="-122"/>
              </a:rPr>
              <a:t>10ps</a:t>
            </a:r>
            <a:r>
              <a:rPr kumimoji="1" lang="en-US" altLang="zh-TW" b="1" dirty="0" smtClean="0">
                <a:solidFill>
                  <a:srgbClr val="FF0000"/>
                </a:solidFill>
                <a:latin typeface="Comic Sans MS" panose="030F0702030302020204" pitchFamily="66" charset="0"/>
                <a:ea typeface="SimHei" pitchFamily="49" charset="-122"/>
              </a:rPr>
              <a:t> </a:t>
            </a:r>
            <a:endParaRPr lang="zh-TW" altLang="en-US" dirty="0">
              <a:solidFill>
                <a:srgbClr val="FF0000"/>
              </a:solidFill>
              <a:latin typeface="Comic Sans MS" panose="030F0702030302020204" pitchFamily="66" charset="0"/>
            </a:endParaRPr>
          </a:p>
        </p:txBody>
      </p:sp>
      <p:pic>
        <p:nvPicPr>
          <p:cNvPr id="5" name="Picture 1" descr="D:\CESM\SLP\EOF_sst_slp_obs_b40_0002_0150_rm9_10S_delchange_del1_36_1958_2010.png"/>
          <p:cNvPicPr/>
          <p:nvPr/>
        </p:nvPicPr>
        <p:blipFill rotWithShape="1">
          <a:blip r:embed="rId3" cstate="print"/>
          <a:srcRect l="2212" t="49580" r="74441" b="27962"/>
          <a:stretch/>
        </p:blipFill>
        <p:spPr bwMode="auto">
          <a:xfrm>
            <a:off x="76200" y="4697186"/>
            <a:ext cx="4343400" cy="2133600"/>
          </a:xfrm>
          <a:prstGeom prst="rect">
            <a:avLst/>
          </a:prstGeom>
          <a:noFill/>
        </p:spPr>
      </p:pic>
      <p:sp>
        <p:nvSpPr>
          <p:cNvPr id="3" name="矩形 2"/>
          <p:cNvSpPr/>
          <p:nvPr/>
        </p:nvSpPr>
        <p:spPr>
          <a:xfrm>
            <a:off x="2209800" y="3505200"/>
            <a:ext cx="762000" cy="3810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p:cNvCxnSpPr/>
          <p:nvPr/>
        </p:nvCxnSpPr>
        <p:spPr>
          <a:xfrm>
            <a:off x="2590800" y="3886200"/>
            <a:ext cx="0" cy="1600200"/>
          </a:xfrm>
          <a:prstGeom prst="straightConnector1">
            <a:avLst/>
          </a:prstGeom>
          <a:ln w="508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495800" y="5715000"/>
            <a:ext cx="3143809" cy="369332"/>
          </a:xfrm>
          <a:prstGeom prst="rect">
            <a:avLst/>
          </a:prstGeom>
          <a:noFill/>
        </p:spPr>
        <p:txBody>
          <a:bodyPr wrap="none" rtlCol="0">
            <a:spAutoFit/>
          </a:bodyPr>
          <a:lstStyle/>
          <a:p>
            <a:r>
              <a:rPr lang="en-US" altLang="zh-TW" b="1" dirty="0" smtClean="0">
                <a:latin typeface="Comic Sans MS" panose="030F0702030302020204" pitchFamily="66" charset="0"/>
              </a:rPr>
              <a:t>Southern lobe of the NPO</a:t>
            </a:r>
            <a:endParaRPr lang="zh-TW" altLang="en-US" b="1" dirty="0">
              <a:latin typeface="Comic Sans MS" panose="030F0702030302020204" pitchFamily="66" charset="0"/>
            </a:endParaRPr>
          </a:p>
        </p:txBody>
      </p:sp>
    </p:spTree>
    <p:extLst>
      <p:ext uri="{BB962C8B-B14F-4D97-AF65-F5344CB8AC3E}">
        <p14:creationId xmlns:p14="http://schemas.microsoft.com/office/powerpoint/2010/main" val="287461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0"/>
            <a:ext cx="9144000" cy="4987210"/>
          </a:xfrm>
          <a:prstGeom prst="rect">
            <a:avLst/>
          </a:prstGeom>
        </p:spPr>
      </p:pic>
      <p:sp>
        <p:nvSpPr>
          <p:cNvPr id="3" name="矩形 2"/>
          <p:cNvSpPr/>
          <p:nvPr/>
        </p:nvSpPr>
        <p:spPr>
          <a:xfrm>
            <a:off x="76200" y="762000"/>
            <a:ext cx="8839200" cy="461665"/>
          </a:xfrm>
          <a:prstGeom prst="rect">
            <a:avLst/>
          </a:prstGeom>
        </p:spPr>
        <p:txBody>
          <a:bodyPr wrap="square">
            <a:spAutoFit/>
          </a:bodyPr>
          <a:lstStyle/>
          <a:p>
            <a:r>
              <a:rPr kumimoji="1" lang="en-US" altLang="zh-TW" sz="2400" b="1" dirty="0">
                <a:solidFill>
                  <a:srgbClr val="FF0000"/>
                </a:solidFill>
                <a:latin typeface="Comic Sans MS" panose="030F0702030302020204" pitchFamily="66" charset="0"/>
                <a:ea typeface="SimHei" pitchFamily="49" charset="-122"/>
              </a:rPr>
              <a:t>Time series of </a:t>
            </a:r>
            <a:r>
              <a:rPr kumimoji="1" lang="en-US" altLang="zh-TW" sz="2400" b="1" dirty="0" smtClean="0">
                <a:solidFill>
                  <a:srgbClr val="FF0000"/>
                </a:solidFill>
                <a:latin typeface="Comic Sans MS" panose="030F0702030302020204" pitchFamily="66" charset="0"/>
                <a:ea typeface="SimHei" pitchFamily="49" charset="-122"/>
              </a:rPr>
              <a:t>Nov. -V</a:t>
            </a:r>
            <a:r>
              <a:rPr kumimoji="1" lang="en-US" altLang="zh-TW" sz="2400" b="1" baseline="-25000" dirty="0" smtClean="0">
                <a:solidFill>
                  <a:srgbClr val="FF0000"/>
                </a:solidFill>
                <a:latin typeface="Comic Sans MS" panose="030F0702030302020204" pitchFamily="66" charset="0"/>
                <a:ea typeface="SimHei" pitchFamily="49" charset="-122"/>
              </a:rPr>
              <a:t>10ps</a:t>
            </a:r>
            <a:r>
              <a:rPr kumimoji="1" lang="en-US" altLang="zh-TW" sz="2400" b="1" dirty="0">
                <a:solidFill>
                  <a:srgbClr val="FF0000"/>
                </a:solidFill>
                <a:latin typeface="Comic Sans MS" panose="030F0702030302020204" pitchFamily="66" charset="0"/>
                <a:ea typeface="SimHei" pitchFamily="49" charset="-122"/>
              </a:rPr>
              <a:t> </a:t>
            </a:r>
            <a:r>
              <a:rPr kumimoji="1" lang="en-US" altLang="zh-TW" sz="2400" b="1" dirty="0" smtClean="0">
                <a:solidFill>
                  <a:srgbClr val="FF0000"/>
                </a:solidFill>
                <a:latin typeface="Comic Sans MS" panose="030F0702030302020204" pitchFamily="66" charset="0"/>
                <a:ea typeface="SimHei" pitchFamily="49" charset="-122"/>
              </a:rPr>
              <a:t>and Jan. NPO index</a:t>
            </a:r>
            <a:endParaRPr kumimoji="1" lang="zh-TW" altLang="en-US" sz="2400" b="1" dirty="0">
              <a:solidFill>
                <a:srgbClr val="FF0000"/>
              </a:solidFill>
              <a:latin typeface="Comic Sans MS" panose="030F0702030302020204" pitchFamily="66" charset="0"/>
              <a:ea typeface="SimHei" pitchFamily="49" charset="-122"/>
            </a:endParaRPr>
          </a:p>
        </p:txBody>
      </p:sp>
      <p:sp>
        <p:nvSpPr>
          <p:cNvPr id="4" name="文字方塊 3"/>
          <p:cNvSpPr txBox="1"/>
          <p:nvPr/>
        </p:nvSpPr>
        <p:spPr>
          <a:xfrm>
            <a:off x="152400" y="5837078"/>
            <a:ext cx="5960286" cy="369332"/>
          </a:xfrm>
          <a:prstGeom prst="rect">
            <a:avLst/>
          </a:prstGeom>
          <a:noFill/>
        </p:spPr>
        <p:txBody>
          <a:bodyPr wrap="none" rtlCol="0">
            <a:spAutoFit/>
          </a:bodyPr>
          <a:lstStyle/>
          <a:p>
            <a:r>
              <a:rPr lang="en-US" altLang="zh-TW" dirty="0" smtClean="0">
                <a:latin typeface="Comic Sans MS" panose="030F0702030302020204" pitchFamily="66" charset="0"/>
              </a:rPr>
              <a:t>Correlation between </a:t>
            </a:r>
            <a:r>
              <a:rPr kumimoji="1" lang="en-US" altLang="zh-TW" dirty="0">
                <a:latin typeface="Comic Sans MS" panose="030F0702030302020204" pitchFamily="66" charset="0"/>
                <a:ea typeface="SimHei" pitchFamily="49" charset="-122"/>
              </a:rPr>
              <a:t>Nov. -V</a:t>
            </a:r>
            <a:r>
              <a:rPr kumimoji="1" lang="en-US" altLang="zh-TW" baseline="-25000" dirty="0">
                <a:latin typeface="Comic Sans MS" panose="030F0702030302020204" pitchFamily="66" charset="0"/>
                <a:ea typeface="SimHei" pitchFamily="49" charset="-122"/>
              </a:rPr>
              <a:t>10ps</a:t>
            </a:r>
            <a:r>
              <a:rPr kumimoji="1" lang="en-US" altLang="zh-TW" dirty="0">
                <a:latin typeface="Comic Sans MS" panose="030F0702030302020204" pitchFamily="66" charset="0"/>
                <a:ea typeface="SimHei" pitchFamily="49" charset="-122"/>
              </a:rPr>
              <a:t> and Jan. </a:t>
            </a:r>
            <a:r>
              <a:rPr kumimoji="1" lang="en-US" altLang="zh-TW" dirty="0" smtClean="0">
                <a:latin typeface="Comic Sans MS" panose="030F0702030302020204" pitchFamily="66" charset="0"/>
                <a:ea typeface="SimHei" pitchFamily="49" charset="-122"/>
              </a:rPr>
              <a:t>NPO-S &gt;0.55</a:t>
            </a:r>
            <a:endParaRPr kumimoji="1" lang="zh-TW" altLang="en-US" dirty="0">
              <a:latin typeface="Comic Sans MS" panose="030F0702030302020204" pitchFamily="66" charset="0"/>
              <a:ea typeface="SimHei" pitchFamily="49" charset="-122"/>
            </a:endParaRPr>
          </a:p>
        </p:txBody>
      </p:sp>
    </p:spTree>
    <p:extLst>
      <p:ext uri="{BB962C8B-B14F-4D97-AF65-F5344CB8AC3E}">
        <p14:creationId xmlns:p14="http://schemas.microsoft.com/office/powerpoint/2010/main" val="426163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914400" y="2209800"/>
            <a:ext cx="7467600" cy="2800767"/>
          </a:xfrm>
          <a:prstGeom prst="rect">
            <a:avLst/>
          </a:prstGeom>
        </p:spPr>
        <p:txBody>
          <a:bodyPr wrap="square">
            <a:spAutoFit/>
          </a:bodyPr>
          <a:lstStyle/>
          <a:p>
            <a:pPr>
              <a:spcBef>
                <a:spcPct val="0"/>
              </a:spcBef>
            </a:pPr>
            <a:r>
              <a:rPr kumimoji="1" lang="en-US" sz="3200" b="1" dirty="0" err="1" smtClean="0">
                <a:solidFill>
                  <a:srgbClr val="FF0000"/>
                </a:solidFill>
                <a:latin typeface="Comic Sans MS" panose="030F0702030302020204" pitchFamily="66" charset="0"/>
                <a:ea typeface="SimHei" pitchFamily="49" charset="-122"/>
              </a:rPr>
              <a:t>Rossby</a:t>
            </a:r>
            <a:r>
              <a:rPr kumimoji="1" lang="en-US" sz="3200" b="1" dirty="0" smtClean="0">
                <a:solidFill>
                  <a:srgbClr val="FF0000"/>
                </a:solidFill>
                <a:latin typeface="Comic Sans MS" panose="030F0702030302020204" pitchFamily="66" charset="0"/>
                <a:ea typeface="SimHei" pitchFamily="49" charset="-122"/>
              </a:rPr>
              <a:t> wave ray tracing-verification</a:t>
            </a:r>
          </a:p>
          <a:p>
            <a:pPr marL="457200" indent="-457200">
              <a:spcBef>
                <a:spcPct val="0"/>
              </a:spcBef>
              <a:buFont typeface="Arial" panose="020B0604020202020204" pitchFamily="34" charset="0"/>
              <a:buChar char="•"/>
            </a:pPr>
            <a:r>
              <a:rPr kumimoji="1" lang="en-US" sz="2800" b="1" dirty="0" smtClean="0">
                <a:latin typeface="Comic Sans MS" panose="030F0702030302020204" pitchFamily="66" charset="0"/>
                <a:ea typeface="SimHei" pitchFamily="49" charset="-122"/>
              </a:rPr>
              <a:t>Dispersion relation</a:t>
            </a:r>
          </a:p>
          <a:p>
            <a:pPr marL="457200" indent="-457200">
              <a:spcBef>
                <a:spcPct val="0"/>
              </a:spcBef>
              <a:buFont typeface="Arial" panose="020B0604020202020204" pitchFamily="34" charset="0"/>
              <a:buChar char="•"/>
            </a:pPr>
            <a:r>
              <a:rPr kumimoji="1" lang="en-US" sz="2800" b="1" dirty="0" smtClean="0">
                <a:latin typeface="Comic Sans MS" panose="030F0702030302020204" pitchFamily="66" charset="0"/>
                <a:ea typeface="SimHei" pitchFamily="49" charset="-122"/>
              </a:rPr>
              <a:t>Perturbed wave sources in the WNP (Zhao et al., 2015 J. </a:t>
            </a:r>
            <a:r>
              <a:rPr kumimoji="1" lang="en-US" sz="2800" b="1" dirty="0" err="1" smtClean="0">
                <a:latin typeface="Comic Sans MS" panose="030F0702030302020204" pitchFamily="66" charset="0"/>
                <a:ea typeface="SimHei" pitchFamily="49" charset="-122"/>
              </a:rPr>
              <a:t>Clim</a:t>
            </a:r>
            <a:r>
              <a:rPr kumimoji="1" lang="en-US" sz="2800" b="1" dirty="0" smtClean="0">
                <a:latin typeface="Comic Sans MS" panose="030F0702030302020204" pitchFamily="66" charset="0"/>
                <a:ea typeface="SimHei" pitchFamily="49" charset="-122"/>
              </a:rPr>
              <a:t>.;</a:t>
            </a:r>
          </a:p>
          <a:p>
            <a:pPr>
              <a:spcBef>
                <a:spcPct val="0"/>
              </a:spcBef>
            </a:pPr>
            <a:r>
              <a:rPr kumimoji="1" lang="en-US" sz="2800" b="1" dirty="0">
                <a:latin typeface="Comic Sans MS" panose="030F0702030302020204" pitchFamily="66" charset="0"/>
                <a:ea typeface="SimHei" pitchFamily="49" charset="-122"/>
              </a:rPr>
              <a:t> </a:t>
            </a:r>
            <a:r>
              <a:rPr kumimoji="1" lang="en-US" sz="2800" b="1" dirty="0" smtClean="0">
                <a:latin typeface="Comic Sans MS" panose="030F0702030302020204" pitchFamily="66" charset="0"/>
                <a:ea typeface="SimHei" pitchFamily="49" charset="-122"/>
              </a:rPr>
              <a:t>   Li et al., 2015 JAS) </a:t>
            </a:r>
          </a:p>
          <a:p>
            <a:pPr marL="457200" indent="-457200">
              <a:spcBef>
                <a:spcPct val="0"/>
              </a:spcBef>
              <a:buFont typeface="Arial" panose="020B0604020202020204" pitchFamily="34" charset="0"/>
              <a:buChar char="•"/>
            </a:pPr>
            <a:endParaRPr kumimoji="1" lang="en-US" sz="3200" b="1" dirty="0">
              <a:solidFill>
                <a:srgbClr val="FF0000"/>
              </a:solidFill>
              <a:latin typeface="Comic Sans MS" panose="030F0702030302020204" pitchFamily="66" charset="0"/>
              <a:ea typeface="SimHei" pitchFamily="49" charset="-122"/>
            </a:endParaRPr>
          </a:p>
        </p:txBody>
      </p:sp>
    </p:spTree>
    <p:extLst>
      <p:ext uri="{BB962C8B-B14F-4D97-AF65-F5344CB8AC3E}">
        <p14:creationId xmlns:p14="http://schemas.microsoft.com/office/powerpoint/2010/main" val="346050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143000"/>
            <a:ext cx="4072501" cy="184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0"/>
            <a:ext cx="4072501" cy="1845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53000"/>
            <a:ext cx="4072501" cy="184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761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143000"/>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048000"/>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953000"/>
            <a:ext cx="4066876" cy="1845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828800" y="130011"/>
            <a:ext cx="4371710" cy="492443"/>
          </a:xfrm>
          <a:prstGeom prst="rect">
            <a:avLst/>
          </a:prstGeom>
        </p:spPr>
        <p:txBody>
          <a:bodyPr wrap="none">
            <a:spAutoFit/>
          </a:bodyPr>
          <a:lstStyle/>
          <a:p>
            <a:pPr lvl="1"/>
            <a:r>
              <a:rPr lang="en-US" altLang="zh-TW" sz="2600" dirty="0" err="1">
                <a:solidFill>
                  <a:srgbClr val="FF0000"/>
                </a:solidFill>
                <a:latin typeface="Comic Sans MS" panose="030F0702030302020204" pitchFamily="66" charset="0"/>
              </a:rPr>
              <a:t>Rossby</a:t>
            </a:r>
            <a:r>
              <a:rPr lang="en-US" altLang="zh-TW" sz="2600" dirty="0">
                <a:solidFill>
                  <a:srgbClr val="FF0000"/>
                </a:solidFill>
                <a:latin typeface="Comic Sans MS" panose="030F0702030302020204" pitchFamily="66" charset="0"/>
              </a:rPr>
              <a:t> wave ray tracing</a:t>
            </a:r>
          </a:p>
        </p:txBody>
      </p:sp>
      <p:sp>
        <p:nvSpPr>
          <p:cNvPr id="6" name="矩形 5"/>
          <p:cNvSpPr/>
          <p:nvPr/>
        </p:nvSpPr>
        <p:spPr>
          <a:xfrm>
            <a:off x="5181600" y="1650560"/>
            <a:ext cx="1752600" cy="7116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257800" y="3581400"/>
            <a:ext cx="1752600" cy="7116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5257800" y="5486400"/>
            <a:ext cx="1752600" cy="71163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542460" y="687600"/>
            <a:ext cx="1617751" cy="369332"/>
          </a:xfrm>
          <a:prstGeom prst="rect">
            <a:avLst/>
          </a:prstGeom>
          <a:noFill/>
        </p:spPr>
        <p:txBody>
          <a:bodyPr wrap="none" rtlCol="0">
            <a:spAutoFit/>
          </a:bodyPr>
          <a:lstStyle/>
          <a:p>
            <a:r>
              <a:rPr lang="en-US" altLang="zh-TW" dirty="0" smtClean="0">
                <a:latin typeface="Comic Sans MS" panose="030F0702030302020204" pitchFamily="66" charset="0"/>
              </a:rPr>
              <a:t>Near surface</a:t>
            </a:r>
            <a:endParaRPr lang="zh-TW" altLang="en-US" dirty="0">
              <a:latin typeface="Comic Sans MS" panose="030F0702030302020204" pitchFamily="66" charset="0"/>
            </a:endParaRPr>
          </a:p>
        </p:txBody>
      </p:sp>
      <p:sp>
        <p:nvSpPr>
          <p:cNvPr id="16" name="文字方塊 15"/>
          <p:cNvSpPr txBox="1"/>
          <p:nvPr/>
        </p:nvSpPr>
        <p:spPr>
          <a:xfrm>
            <a:off x="5334000" y="685800"/>
            <a:ext cx="1980029" cy="369332"/>
          </a:xfrm>
          <a:prstGeom prst="rect">
            <a:avLst/>
          </a:prstGeom>
          <a:noFill/>
        </p:spPr>
        <p:txBody>
          <a:bodyPr wrap="none" rtlCol="0">
            <a:spAutoFit/>
          </a:bodyPr>
          <a:lstStyle/>
          <a:p>
            <a:r>
              <a:rPr lang="en-US" altLang="zh-TW" dirty="0">
                <a:latin typeface="Comic Sans MS" panose="030F0702030302020204" pitchFamily="66" charset="0"/>
              </a:rPr>
              <a:t>m</a:t>
            </a:r>
            <a:r>
              <a:rPr lang="en-US" altLang="zh-TW" dirty="0" smtClean="0">
                <a:latin typeface="Comic Sans MS" panose="030F0702030302020204" pitchFamily="66" charset="0"/>
              </a:rPr>
              <a:t>id-troposphere</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02956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2" name="图片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00" y="1141702"/>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图片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00" y="3050612"/>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图片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00" y="4928573"/>
            <a:ext cx="4066876" cy="184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143000"/>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048000"/>
            <a:ext cx="4066876" cy="184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953000"/>
            <a:ext cx="4066876" cy="1845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2081345" y="454103"/>
            <a:ext cx="4371710" cy="492443"/>
          </a:xfrm>
          <a:prstGeom prst="rect">
            <a:avLst/>
          </a:prstGeom>
        </p:spPr>
        <p:txBody>
          <a:bodyPr wrap="none">
            <a:spAutoFit/>
          </a:bodyPr>
          <a:lstStyle/>
          <a:p>
            <a:pPr lvl="1"/>
            <a:r>
              <a:rPr lang="en-US" altLang="zh-TW" sz="2600" dirty="0" err="1">
                <a:solidFill>
                  <a:srgbClr val="FF0000"/>
                </a:solidFill>
                <a:latin typeface="Comic Sans MS" panose="030F0702030302020204" pitchFamily="66" charset="0"/>
              </a:rPr>
              <a:t>Rossby</a:t>
            </a:r>
            <a:r>
              <a:rPr lang="en-US" altLang="zh-TW" sz="2600" dirty="0">
                <a:solidFill>
                  <a:srgbClr val="FF0000"/>
                </a:solidFill>
                <a:latin typeface="Comic Sans MS" panose="030F0702030302020204" pitchFamily="66" charset="0"/>
              </a:rPr>
              <a:t> wave ray tracing</a:t>
            </a:r>
          </a:p>
        </p:txBody>
      </p:sp>
      <p:sp>
        <p:nvSpPr>
          <p:cNvPr id="19" name="文字方塊 18"/>
          <p:cNvSpPr txBox="1"/>
          <p:nvPr/>
        </p:nvSpPr>
        <p:spPr>
          <a:xfrm>
            <a:off x="1770715" y="782850"/>
            <a:ext cx="1048685" cy="369332"/>
          </a:xfrm>
          <a:prstGeom prst="rect">
            <a:avLst/>
          </a:prstGeom>
          <a:noFill/>
        </p:spPr>
        <p:txBody>
          <a:bodyPr wrap="none" rtlCol="0">
            <a:spAutoFit/>
          </a:bodyPr>
          <a:lstStyle/>
          <a:p>
            <a:r>
              <a:rPr lang="en-US" altLang="zh-TW" dirty="0" smtClean="0">
                <a:latin typeface="Comic Sans MS" panose="030F0702030302020204" pitchFamily="66" charset="0"/>
              </a:rPr>
              <a:t>250 </a:t>
            </a:r>
            <a:r>
              <a:rPr lang="en-US" altLang="zh-TW" dirty="0" err="1" smtClean="0">
                <a:latin typeface="Comic Sans MS" panose="030F0702030302020204" pitchFamily="66" charset="0"/>
              </a:rPr>
              <a:t>hPa</a:t>
            </a:r>
            <a:endParaRPr lang="zh-TW" altLang="en-US" dirty="0">
              <a:latin typeface="Comic Sans MS" panose="030F0702030302020204" pitchFamily="66" charset="0"/>
            </a:endParaRPr>
          </a:p>
        </p:txBody>
      </p:sp>
      <p:sp>
        <p:nvSpPr>
          <p:cNvPr id="21" name="文字方塊 20"/>
          <p:cNvSpPr txBox="1"/>
          <p:nvPr/>
        </p:nvSpPr>
        <p:spPr>
          <a:xfrm>
            <a:off x="5334000" y="781050"/>
            <a:ext cx="1980029" cy="369332"/>
          </a:xfrm>
          <a:prstGeom prst="rect">
            <a:avLst/>
          </a:prstGeom>
          <a:noFill/>
        </p:spPr>
        <p:txBody>
          <a:bodyPr wrap="none" rtlCol="0">
            <a:spAutoFit/>
          </a:bodyPr>
          <a:lstStyle/>
          <a:p>
            <a:r>
              <a:rPr lang="en-US" altLang="zh-TW" dirty="0">
                <a:latin typeface="Comic Sans MS" panose="030F0702030302020204" pitchFamily="66" charset="0"/>
              </a:rPr>
              <a:t>m</a:t>
            </a:r>
            <a:r>
              <a:rPr lang="en-US" altLang="zh-TW" dirty="0" smtClean="0">
                <a:latin typeface="Comic Sans MS" panose="030F0702030302020204" pitchFamily="66" charset="0"/>
              </a:rPr>
              <a:t>id-troposphere</a:t>
            </a:r>
            <a:endParaRPr lang="zh-TW" altLang="en-US" dirty="0">
              <a:latin typeface="Comic Sans MS" panose="030F0702030302020204" pitchFamily="66" charset="0"/>
            </a:endParaRPr>
          </a:p>
        </p:txBody>
      </p:sp>
      <p:sp>
        <p:nvSpPr>
          <p:cNvPr id="2" name="橢圓 1"/>
          <p:cNvSpPr/>
          <p:nvPr/>
        </p:nvSpPr>
        <p:spPr>
          <a:xfrm>
            <a:off x="6276710" y="1981200"/>
            <a:ext cx="886090" cy="457200"/>
          </a:xfrm>
          <a:prstGeom prst="ellipse">
            <a:avLst/>
          </a:prstGeom>
          <a:solidFill>
            <a:srgbClr val="CC6600">
              <a:alpha val="40000"/>
            </a:srgb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6276710" y="3962400"/>
            <a:ext cx="886090" cy="457200"/>
          </a:xfrm>
          <a:prstGeom prst="ellipse">
            <a:avLst/>
          </a:prstGeom>
          <a:solidFill>
            <a:srgbClr val="CC6600">
              <a:alpha val="40000"/>
            </a:srgb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6276710" y="5867400"/>
            <a:ext cx="886090" cy="457200"/>
          </a:xfrm>
          <a:prstGeom prst="ellipse">
            <a:avLst/>
          </a:prstGeom>
          <a:solidFill>
            <a:srgbClr val="CC6600">
              <a:alpha val="40000"/>
            </a:srgb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0434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685800" y="609600"/>
            <a:ext cx="7867650" cy="1090613"/>
          </a:xfrm>
        </p:spPr>
        <p:txBody>
          <a:bodyPr/>
          <a:lstStyle/>
          <a:p>
            <a:pPr marL="0" indent="0" algn="ctr">
              <a:buNone/>
            </a:pPr>
            <a:r>
              <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Correlation between the </a:t>
            </a: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SST </a:t>
            </a:r>
            <a:r>
              <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anomaly and  precipitation </a:t>
            </a: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anomaly</a:t>
            </a:r>
            <a:endParaRPr lang="zh-TW" altLang="en-US"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pic>
        <p:nvPicPr>
          <p:cNvPr id="26627" name="圖片 1"/>
          <p:cNvPicPr>
            <a:picLocks noChangeAspect="1"/>
          </p:cNvPicPr>
          <p:nvPr/>
        </p:nvPicPr>
        <p:blipFill rotWithShape="1">
          <a:blip r:embed="rId2">
            <a:extLst>
              <a:ext uri="{28A0092B-C50C-407E-A947-70E740481C1C}">
                <a14:useLocalDpi xmlns:a14="http://schemas.microsoft.com/office/drawing/2010/main" val="0"/>
              </a:ext>
            </a:extLst>
          </a:blip>
          <a:srcRect l="5020" r="52908" b="54124"/>
          <a:stretch/>
        </p:blipFill>
        <p:spPr bwMode="auto">
          <a:xfrm>
            <a:off x="397231" y="2585751"/>
            <a:ext cx="4176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5003" t="47804" r="52531" b="6322"/>
          <a:stretch/>
        </p:blipFill>
        <p:spPr bwMode="auto">
          <a:xfrm>
            <a:off x="4788024" y="2589100"/>
            <a:ext cx="4212000" cy="398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752850" y="6258148"/>
            <a:ext cx="5391150" cy="369332"/>
          </a:xfrm>
          <a:prstGeom prst="rect">
            <a:avLst/>
          </a:prstGeom>
        </p:spPr>
        <p:txBody>
          <a:bodyPr wrap="square">
            <a:spAutoFit/>
          </a:bodyPr>
          <a:lstStyle/>
          <a:p>
            <a:r>
              <a:rPr lang="en-US" altLang="zh-TW" dirty="0">
                <a:effectLst>
                  <a:outerShdw blurRad="38100" dist="38100" dir="2700000" algn="tl">
                    <a:srgbClr val="000000">
                      <a:alpha val="43137"/>
                    </a:srgbClr>
                  </a:outerShdw>
                </a:effectLst>
                <a:ea typeface="新細明體" panose="02020500000000000000" pitchFamily="18" charset="-120"/>
              </a:rPr>
              <a:t>(only values within the 90% confidence are shown)</a:t>
            </a:r>
            <a:endParaRPr lang="zh-TW" altLang="en-US" dirty="0"/>
          </a:p>
        </p:txBody>
      </p:sp>
      <p:sp>
        <p:nvSpPr>
          <p:cNvPr id="3" name="文字方塊 2"/>
          <p:cNvSpPr txBox="1"/>
          <p:nvPr/>
        </p:nvSpPr>
        <p:spPr>
          <a:xfrm>
            <a:off x="2009139" y="2570479"/>
            <a:ext cx="952184" cy="400110"/>
          </a:xfrm>
          <a:prstGeom prst="rect">
            <a:avLst/>
          </a:prstGeom>
          <a:noFill/>
        </p:spPr>
        <p:txBody>
          <a:bodyPr wrap="none" rtlCol="0">
            <a:spAutoFit/>
          </a:bodyPr>
          <a:lstStyle/>
          <a:p>
            <a:r>
              <a:rPr lang="en-US" altLang="zh-TW" sz="2000" dirty="0" smtClean="0">
                <a:solidFill>
                  <a:srgbClr val="C00000"/>
                </a:solidFill>
              </a:rPr>
              <a:t>Winter</a:t>
            </a:r>
            <a:endParaRPr lang="zh-TW" altLang="en-US" sz="2000" dirty="0">
              <a:solidFill>
                <a:srgbClr val="C00000"/>
              </a:solidFill>
            </a:endParaRPr>
          </a:p>
        </p:txBody>
      </p:sp>
      <p:sp>
        <p:nvSpPr>
          <p:cNvPr id="7" name="文字方塊 6"/>
          <p:cNvSpPr txBox="1"/>
          <p:nvPr/>
        </p:nvSpPr>
        <p:spPr>
          <a:xfrm>
            <a:off x="6448425" y="2585751"/>
            <a:ext cx="1112805" cy="400110"/>
          </a:xfrm>
          <a:prstGeom prst="rect">
            <a:avLst/>
          </a:prstGeom>
          <a:noFill/>
        </p:spPr>
        <p:txBody>
          <a:bodyPr wrap="none" rtlCol="0">
            <a:spAutoFit/>
          </a:bodyPr>
          <a:lstStyle/>
          <a:p>
            <a:r>
              <a:rPr lang="en-US" altLang="zh-TW" sz="2000" dirty="0" smtClean="0">
                <a:solidFill>
                  <a:srgbClr val="C00000"/>
                </a:solidFill>
              </a:rPr>
              <a:t>Summer</a:t>
            </a:r>
            <a:endParaRPr lang="zh-TW" altLang="en-US" sz="2000" dirty="0">
              <a:solidFill>
                <a:srgbClr val="C00000"/>
              </a:solidFill>
            </a:endParaRPr>
          </a:p>
        </p:txBody>
      </p:sp>
      <p:sp>
        <p:nvSpPr>
          <p:cNvPr id="8" name="文字版面配置區 2"/>
          <p:cNvSpPr>
            <a:spLocks noGrp="1"/>
          </p:cNvSpPr>
          <p:nvPr>
            <p:ph type="body" sz="half" idx="1"/>
          </p:nvPr>
        </p:nvSpPr>
        <p:spPr>
          <a:xfrm>
            <a:off x="529685" y="1735878"/>
            <a:ext cx="8123663" cy="4114800"/>
          </a:xfrm>
        </p:spPr>
        <p:txBody>
          <a:bodyPr/>
          <a:lstStyle/>
          <a:p>
            <a:r>
              <a:rPr lang="en-US" altLang="zh-TW" dirty="0" smtClean="0"/>
              <a:t>Positive SST-Prep: (ocean forces atm.)</a:t>
            </a:r>
          </a:p>
          <a:p>
            <a:r>
              <a:rPr lang="en-US" altLang="zh-TW" dirty="0" smtClean="0"/>
              <a:t>Negative SST-Prep: (</a:t>
            </a:r>
            <a:r>
              <a:rPr lang="en-US" altLang="zh-TW" dirty="0" err="1" smtClean="0"/>
              <a:t>atm</a:t>
            </a:r>
            <a:r>
              <a:rPr lang="en-US" altLang="zh-TW" dirty="0" smtClean="0"/>
              <a:t> controls </a:t>
            </a:r>
            <a:r>
              <a:rPr lang="en-US" altLang="zh-TW" dirty="0" err="1" smtClean="0"/>
              <a:t>SSTa</a:t>
            </a:r>
            <a:r>
              <a:rPr lang="en-US" altLang="zh-TW" dirty="0" smtClean="0"/>
              <a:t>) Wu et al. (2006)</a:t>
            </a:r>
            <a:endParaRPr lang="zh-TW" altLang="en-US" dirty="0"/>
          </a:p>
        </p:txBody>
      </p:sp>
    </p:spTree>
    <p:extLst>
      <p:ext uri="{BB962C8B-B14F-4D97-AF65-F5344CB8AC3E}">
        <p14:creationId xmlns:p14="http://schemas.microsoft.com/office/powerpoint/2010/main" val="2323266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246" y="1680704"/>
            <a:ext cx="6122988"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標題 1"/>
          <p:cNvSpPr txBox="1">
            <a:spLocks/>
          </p:cNvSpPr>
          <p:nvPr/>
        </p:nvSpPr>
        <p:spPr bwMode="auto">
          <a:xfrm>
            <a:off x="259340" y="557389"/>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rPr>
              <a:t>Community Earth System Model (CESM) high resolution simulations</a:t>
            </a:r>
            <a:endParaRPr lang="zh-TW" altLang="en-US"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endParaRPr>
          </a:p>
        </p:txBody>
      </p:sp>
      <p:sp>
        <p:nvSpPr>
          <p:cNvPr id="7172" name="文字方塊 5"/>
          <p:cNvSpPr txBox="1">
            <a:spLocks noChangeArrowheads="1"/>
          </p:cNvSpPr>
          <p:nvPr/>
        </p:nvSpPr>
        <p:spPr bwMode="auto">
          <a:xfrm>
            <a:off x="1581953" y="1569056"/>
            <a:ext cx="2027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zh-TW" sz="2400" dirty="0">
                <a:latin typeface="+mn-lt"/>
                <a:ea typeface="新細明體" panose="02020500000000000000" pitchFamily="18" charset="-120"/>
              </a:rPr>
              <a:t>atmosphere</a:t>
            </a:r>
            <a:endParaRPr lang="zh-TW" altLang="en-US" sz="2400" dirty="0">
              <a:latin typeface="+mn-lt"/>
              <a:ea typeface="新細明體" panose="02020500000000000000" pitchFamily="18" charset="-120"/>
            </a:endParaRPr>
          </a:p>
        </p:txBody>
      </p:sp>
      <p:sp>
        <p:nvSpPr>
          <p:cNvPr id="7173" name="文字方塊 6"/>
          <p:cNvSpPr txBox="1">
            <a:spLocks noChangeArrowheads="1"/>
          </p:cNvSpPr>
          <p:nvPr/>
        </p:nvSpPr>
        <p:spPr bwMode="auto">
          <a:xfrm>
            <a:off x="5248569" y="1582698"/>
            <a:ext cx="1439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2400" dirty="0">
                <a:latin typeface="+mn-lt"/>
                <a:ea typeface="新細明體" panose="02020500000000000000" pitchFamily="18" charset="-120"/>
              </a:rPr>
              <a:t>land</a:t>
            </a:r>
            <a:endParaRPr lang="zh-TW" altLang="en-US" sz="2400" dirty="0">
              <a:latin typeface="+mn-lt"/>
              <a:ea typeface="新細明體" panose="02020500000000000000" pitchFamily="18" charset="-120"/>
            </a:endParaRPr>
          </a:p>
        </p:txBody>
      </p:sp>
      <p:sp>
        <p:nvSpPr>
          <p:cNvPr id="7174" name="文字方塊 7"/>
          <p:cNvSpPr txBox="1">
            <a:spLocks noChangeArrowheads="1"/>
          </p:cNvSpPr>
          <p:nvPr/>
        </p:nvSpPr>
        <p:spPr bwMode="auto">
          <a:xfrm>
            <a:off x="1742632" y="6313939"/>
            <a:ext cx="143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2400" dirty="0">
                <a:latin typeface="+mn-lt"/>
                <a:ea typeface="新細明體" panose="02020500000000000000" pitchFamily="18" charset="-120"/>
              </a:rPr>
              <a:t>ocean</a:t>
            </a:r>
            <a:endParaRPr lang="zh-TW" altLang="en-US" sz="2400" dirty="0">
              <a:latin typeface="+mn-lt"/>
              <a:ea typeface="新細明體" panose="02020500000000000000" pitchFamily="18" charset="-120"/>
            </a:endParaRPr>
          </a:p>
        </p:txBody>
      </p:sp>
      <p:sp>
        <p:nvSpPr>
          <p:cNvPr id="7175" name="文字方塊 8"/>
          <p:cNvSpPr txBox="1">
            <a:spLocks noChangeArrowheads="1"/>
          </p:cNvSpPr>
          <p:nvPr/>
        </p:nvSpPr>
        <p:spPr bwMode="auto">
          <a:xfrm>
            <a:off x="3485934" y="4898340"/>
            <a:ext cx="1439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2400">
                <a:latin typeface="+mn-lt"/>
                <a:ea typeface="新細明體" panose="02020500000000000000" pitchFamily="18" charset="-120"/>
              </a:rPr>
              <a:t>coupler</a:t>
            </a:r>
            <a:endParaRPr lang="zh-TW" altLang="en-US" sz="2400">
              <a:latin typeface="+mn-lt"/>
              <a:ea typeface="新細明體" panose="02020500000000000000" pitchFamily="18" charset="-120"/>
            </a:endParaRPr>
          </a:p>
        </p:txBody>
      </p:sp>
      <p:sp>
        <p:nvSpPr>
          <p:cNvPr id="7176" name="文字方塊 9"/>
          <p:cNvSpPr txBox="1">
            <a:spLocks noChangeArrowheads="1"/>
          </p:cNvSpPr>
          <p:nvPr/>
        </p:nvSpPr>
        <p:spPr bwMode="auto">
          <a:xfrm>
            <a:off x="5314054" y="6313939"/>
            <a:ext cx="143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2400" dirty="0">
                <a:latin typeface="+mn-lt"/>
                <a:ea typeface="新細明體" panose="02020500000000000000" pitchFamily="18" charset="-120"/>
              </a:rPr>
              <a:t>sea ice</a:t>
            </a:r>
            <a:endParaRPr lang="zh-TW" altLang="en-US" sz="2400" dirty="0">
              <a:latin typeface="+mn-lt"/>
              <a:ea typeface="新細明體" panose="02020500000000000000" pitchFamily="18" charset="-120"/>
            </a:endParaRPr>
          </a:p>
        </p:txBody>
      </p:sp>
      <p:sp>
        <p:nvSpPr>
          <p:cNvPr id="7177" name="文字方塊 10"/>
          <p:cNvSpPr txBox="1">
            <a:spLocks noChangeArrowheads="1"/>
          </p:cNvSpPr>
          <p:nvPr/>
        </p:nvSpPr>
        <p:spPr bwMode="auto">
          <a:xfrm>
            <a:off x="6222784" y="3118193"/>
            <a:ext cx="1441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zh-TW" sz="2400" dirty="0">
                <a:latin typeface="+mn-lt"/>
                <a:ea typeface="新細明體" panose="02020500000000000000" pitchFamily="18" charset="-120"/>
              </a:rPr>
              <a:t>land ice</a:t>
            </a:r>
            <a:endParaRPr lang="zh-TW" altLang="en-US" sz="2400" dirty="0">
              <a:latin typeface="+mn-lt"/>
              <a:ea typeface="新細明體" panose="02020500000000000000" pitchFamily="18" charset="-120"/>
            </a:endParaRPr>
          </a:p>
        </p:txBody>
      </p:sp>
      <p:sp>
        <p:nvSpPr>
          <p:cNvPr id="12" name="矩形 11"/>
          <p:cNvSpPr/>
          <p:nvPr/>
        </p:nvSpPr>
        <p:spPr>
          <a:xfrm rot="19115670">
            <a:off x="2541371" y="2871102"/>
            <a:ext cx="460375" cy="1508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zh-TW" altLang="en-US" smtClean="0">
              <a:solidFill>
                <a:srgbClr val="FFFFFF"/>
              </a:solidFill>
              <a:latin typeface="+mn-lt"/>
              <a:ea typeface="新細明體" panose="02020500000000000000" pitchFamily="18" charset="-120"/>
            </a:endParaRPr>
          </a:p>
        </p:txBody>
      </p:sp>
      <p:sp>
        <p:nvSpPr>
          <p:cNvPr id="14" name="矩形 13"/>
          <p:cNvSpPr/>
          <p:nvPr/>
        </p:nvSpPr>
        <p:spPr>
          <a:xfrm rot="8033474">
            <a:off x="5344896" y="5304740"/>
            <a:ext cx="384175" cy="127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zh-TW" altLang="en-US" smtClean="0">
              <a:solidFill>
                <a:srgbClr val="FFFFFF"/>
              </a:solidFill>
              <a:latin typeface="+mn-lt"/>
              <a:ea typeface="新細明體" panose="02020500000000000000" pitchFamily="18" charset="-120"/>
            </a:endParaRPr>
          </a:p>
        </p:txBody>
      </p:sp>
      <p:sp>
        <p:nvSpPr>
          <p:cNvPr id="15" name="矩形 14"/>
          <p:cNvSpPr/>
          <p:nvPr/>
        </p:nvSpPr>
        <p:spPr>
          <a:xfrm rot="5400000">
            <a:off x="5948940" y="4091096"/>
            <a:ext cx="384175" cy="12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zh-TW" altLang="en-US" smtClean="0">
              <a:solidFill>
                <a:srgbClr val="FFFFFF"/>
              </a:solidFill>
              <a:latin typeface="+mn-lt"/>
              <a:ea typeface="新細明體" panose="02020500000000000000" pitchFamily="18" charset="-120"/>
            </a:endParaRPr>
          </a:p>
        </p:txBody>
      </p:sp>
      <p:sp>
        <p:nvSpPr>
          <p:cNvPr id="16" name="矩形 15"/>
          <p:cNvSpPr/>
          <p:nvPr/>
        </p:nvSpPr>
        <p:spPr>
          <a:xfrm rot="2586166">
            <a:off x="5276634" y="2779027"/>
            <a:ext cx="384175" cy="127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zh-TW" altLang="en-US" smtClean="0">
              <a:solidFill>
                <a:srgbClr val="FFFFFF"/>
              </a:solidFill>
              <a:latin typeface="+mn-lt"/>
              <a:ea typeface="新細明體" panose="02020500000000000000" pitchFamily="18" charset="-120"/>
            </a:endParaRPr>
          </a:p>
        </p:txBody>
      </p:sp>
      <p:sp>
        <p:nvSpPr>
          <p:cNvPr id="13" name="矩形 12"/>
          <p:cNvSpPr/>
          <p:nvPr/>
        </p:nvSpPr>
        <p:spPr>
          <a:xfrm rot="13590075">
            <a:off x="2532640" y="5257908"/>
            <a:ext cx="460375" cy="1508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zh-TW" altLang="en-US" smtClean="0">
              <a:solidFill>
                <a:srgbClr val="FFFFFF"/>
              </a:solidFill>
              <a:latin typeface="+mn-lt"/>
              <a:ea typeface="新細明體" panose="02020500000000000000" pitchFamily="18" charset="-120"/>
            </a:endParaRPr>
          </a:p>
        </p:txBody>
      </p:sp>
      <p:sp>
        <p:nvSpPr>
          <p:cNvPr id="21" name="矩形 20"/>
          <p:cNvSpPr/>
          <p:nvPr/>
        </p:nvSpPr>
        <p:spPr>
          <a:xfrm rot="13590075">
            <a:off x="2532640" y="5257908"/>
            <a:ext cx="460375" cy="1508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zh-TW" altLang="en-US" smtClean="0">
              <a:solidFill>
                <a:srgbClr val="FFFFFF"/>
              </a:solidFill>
              <a:latin typeface="+mn-lt"/>
              <a:ea typeface="新細明體" panose="02020500000000000000" pitchFamily="18" charset="-120"/>
            </a:endParaRPr>
          </a:p>
        </p:txBody>
      </p:sp>
      <p:pic>
        <p:nvPicPr>
          <p:cNvPr id="1026" name="Picture 2" descr="Windy sky with cartoon clou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091" y="1969645"/>
            <a:ext cx="1416541" cy="12323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humbs.dreamstime.com/b/cartoon-ocean-life-1-92193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227" y="5114433"/>
            <a:ext cx="1351405" cy="13514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ctic Sea Ic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952" y="5383717"/>
            <a:ext cx="1725035" cy="9857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dventure time background - Google Sear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23433" y="3691506"/>
            <a:ext cx="1518281" cy="8529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45 best images about humor on Pinterest | Gary larson &lt;b&gt;cartoons&lt;/b&gt;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5214" y="1933742"/>
            <a:ext cx="1735580" cy="95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61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537412" y="1103070"/>
            <a:ext cx="7772870" cy="4585036"/>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altLang="zh-TW" sz="2800" dirty="0" smtClean="0">
                <a:ea typeface="新細明體" panose="02020500000000000000" pitchFamily="18" charset="-120"/>
              </a:rPr>
              <a:t>The circulation of SCS consists of </a:t>
            </a:r>
            <a:r>
              <a:rPr lang="en-US" altLang="zh-TW" sz="2800" dirty="0">
                <a:ea typeface="新細明體" panose="02020500000000000000" pitchFamily="18" charset="-120"/>
              </a:rPr>
              <a:t>t</a:t>
            </a:r>
            <a:r>
              <a:rPr lang="en-US" altLang="zh-TW" sz="2800" dirty="0" smtClean="0">
                <a:ea typeface="新細明體" panose="02020500000000000000" pitchFamily="18" charset="-120"/>
              </a:rPr>
              <a:t>hree layer structure</a:t>
            </a:r>
          </a:p>
          <a:p>
            <a:pPr>
              <a:buFont typeface="Wingdings" panose="05000000000000000000" pitchFamily="2" charset="2"/>
              <a:buChar char="Ø"/>
            </a:pPr>
            <a:r>
              <a:rPr lang="en-US" altLang="zh-TW" sz="2800" dirty="0" smtClean="0">
                <a:ea typeface="新細明體" panose="02020500000000000000" pitchFamily="18" charset="-120"/>
              </a:rPr>
              <a:t>Characteristics of the mean ocean circulation in the South China Sea (SCS)</a:t>
            </a:r>
          </a:p>
          <a:p>
            <a:pPr lvl="1">
              <a:buFont typeface="Wingdings" panose="05000000000000000000" pitchFamily="2" charset="2"/>
              <a:buChar char="Ø"/>
            </a:pPr>
            <a:r>
              <a:rPr lang="en-US" altLang="zh-TW" sz="2400" dirty="0" smtClean="0">
                <a:ea typeface="新細明體" panose="02020500000000000000" pitchFamily="18" charset="-120"/>
              </a:rPr>
              <a:t>Monsoon wind stress</a:t>
            </a:r>
          </a:p>
          <a:p>
            <a:pPr lvl="1">
              <a:buFont typeface="Wingdings" panose="05000000000000000000" pitchFamily="2" charset="2"/>
              <a:buChar char="Ø"/>
            </a:pPr>
            <a:r>
              <a:rPr lang="en-US" altLang="zh-TW" sz="2400" dirty="0" smtClean="0">
                <a:ea typeface="新細明體" panose="02020500000000000000" pitchFamily="18" charset="-120"/>
              </a:rPr>
              <a:t>Seasonal circulation</a:t>
            </a:r>
          </a:p>
          <a:p>
            <a:pPr>
              <a:buFont typeface="Wingdings" panose="05000000000000000000" pitchFamily="2" charset="2"/>
              <a:buChar char="Ø"/>
            </a:pPr>
            <a:r>
              <a:rPr lang="en-US" altLang="zh-TW" sz="2800" dirty="0" smtClean="0">
                <a:ea typeface="新細明體" panose="02020500000000000000" pitchFamily="18" charset="-120"/>
              </a:rPr>
              <a:t>SCS </a:t>
            </a:r>
            <a:r>
              <a:rPr lang="en-US" altLang="zh-TW" sz="2800" dirty="0" err="1" smtClean="0">
                <a:ea typeface="新細明體" panose="02020500000000000000" pitchFamily="18" charset="-120"/>
              </a:rPr>
              <a:t>throughflow</a:t>
            </a:r>
            <a:r>
              <a:rPr lang="en-US" altLang="zh-TW" sz="2800" dirty="0" smtClean="0">
                <a:ea typeface="新細明體" panose="02020500000000000000" pitchFamily="18" charset="-120"/>
              </a:rPr>
              <a:t> (SCSTF)</a:t>
            </a:r>
          </a:p>
          <a:p>
            <a:pPr lvl="1">
              <a:buFont typeface="Wingdings" panose="05000000000000000000" pitchFamily="2" charset="2"/>
              <a:buChar char="Ø"/>
            </a:pPr>
            <a:r>
              <a:rPr lang="en-US" altLang="zh-TW" sz="2400" dirty="0" smtClean="0">
                <a:ea typeface="新細明體" panose="02020500000000000000" pitchFamily="18" charset="-120"/>
              </a:rPr>
              <a:t>Taiwan Strait</a:t>
            </a:r>
          </a:p>
          <a:p>
            <a:pPr lvl="1">
              <a:buFont typeface="Wingdings" panose="05000000000000000000" pitchFamily="2" charset="2"/>
              <a:buChar char="Ø"/>
            </a:pPr>
            <a:r>
              <a:rPr lang="en-US" altLang="zh-TW" sz="2400" dirty="0" smtClean="0">
                <a:ea typeface="新細明體" panose="02020500000000000000" pitchFamily="18" charset="-120"/>
              </a:rPr>
              <a:t>Luzon Strait Intrusion</a:t>
            </a:r>
          </a:p>
          <a:p>
            <a:pPr>
              <a:buFont typeface="Wingdings" panose="05000000000000000000" pitchFamily="2" charset="2"/>
              <a:buChar char="Ø"/>
            </a:pPr>
            <a:r>
              <a:rPr lang="en-US" altLang="zh-TW" sz="2800" dirty="0" smtClean="0">
                <a:ea typeface="新細明體" panose="02020500000000000000" pitchFamily="18" charset="-120"/>
              </a:rPr>
              <a:t>Ocean-atmosphere interaction in the SCS</a:t>
            </a:r>
          </a:p>
          <a:p>
            <a:pPr lvl="1">
              <a:buFont typeface="Wingdings" panose="05000000000000000000" pitchFamily="2" charset="2"/>
              <a:buChar char="Ø"/>
            </a:pPr>
            <a:r>
              <a:rPr lang="en-US" altLang="zh-TW" sz="2400" dirty="0" smtClean="0">
                <a:ea typeface="新細明體" panose="02020500000000000000" pitchFamily="18" charset="-120"/>
              </a:rPr>
              <a:t>Modulating the NPO variability which favor the development of El Nino</a:t>
            </a:r>
            <a:endParaRPr lang="zh-TW" altLang="en-US" sz="2400" dirty="0" smtClean="0">
              <a:ea typeface="新細明體" panose="02020500000000000000" pitchFamily="18" charset="-120"/>
            </a:endParaRPr>
          </a:p>
        </p:txBody>
      </p:sp>
      <p:sp>
        <p:nvSpPr>
          <p:cNvPr id="3" name="Rectangle 2"/>
          <p:cNvSpPr txBox="1">
            <a:spLocks noChangeArrowheads="1"/>
          </p:cNvSpPr>
          <p:nvPr/>
        </p:nvSpPr>
        <p:spPr>
          <a:xfrm>
            <a:off x="738370" y="404030"/>
            <a:ext cx="7658100" cy="62404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Conclusion</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Tree>
    <p:extLst>
      <p:ext uri="{BB962C8B-B14F-4D97-AF65-F5344CB8AC3E}">
        <p14:creationId xmlns:p14="http://schemas.microsoft.com/office/powerpoint/2010/main" val="2328720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458337" y="6001209"/>
            <a:ext cx="4168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zh-TW" sz="2400" dirty="0" smtClean="0">
                <a:latin typeface="+mn-lt"/>
                <a:ea typeface="新細明體" panose="02020500000000000000" pitchFamily="18" charset="-120"/>
              </a:rPr>
              <a:t> </a:t>
            </a:r>
            <a:endParaRPr lang="zh-TW" altLang="en-US" sz="2400" dirty="0">
              <a:latin typeface="+mn-lt"/>
              <a:ea typeface="新細明體" panose="02020500000000000000" pitchFamily="18" charset="-120"/>
            </a:endParaRPr>
          </a:p>
        </p:txBody>
      </p:sp>
      <p:sp>
        <p:nvSpPr>
          <p:cNvPr id="4" name="矩形 21"/>
          <p:cNvSpPr>
            <a:spLocks noChangeArrowheads="1"/>
          </p:cNvSpPr>
          <p:nvPr/>
        </p:nvSpPr>
        <p:spPr bwMode="auto">
          <a:xfrm>
            <a:off x="4709441" y="4267286"/>
            <a:ext cx="4852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zh-TW" altLang="en-US" sz="2400" dirty="0">
              <a:latin typeface="+mn-lt"/>
              <a:ea typeface="新細明體" panose="02020500000000000000" pitchFamily="18" charset="-120"/>
            </a:endParaRPr>
          </a:p>
        </p:txBody>
      </p:sp>
      <p:sp>
        <p:nvSpPr>
          <p:cNvPr id="6" name="內容版面配置區 2"/>
          <p:cNvSpPr txBox="1">
            <a:spLocks/>
          </p:cNvSpPr>
          <p:nvPr/>
        </p:nvSpPr>
        <p:spPr>
          <a:xfrm>
            <a:off x="537412" y="1103070"/>
            <a:ext cx="7772870" cy="4585036"/>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altLang="zh-TW" sz="2800" b="1" dirty="0" smtClean="0">
                <a:ea typeface="新細明體" panose="02020500000000000000" pitchFamily="18" charset="-120"/>
              </a:rPr>
              <a:t>Global ocean-sea ice simulation</a:t>
            </a:r>
            <a:endParaRPr lang="en-US" altLang="zh-TW" sz="2400" b="1" dirty="0" smtClean="0">
              <a:ea typeface="新細明體" panose="02020500000000000000" pitchFamily="18" charset="-120"/>
            </a:endParaRPr>
          </a:p>
          <a:p>
            <a:pPr lvl="1">
              <a:buFont typeface="Wingdings" panose="05000000000000000000" pitchFamily="2" charset="2"/>
              <a:buChar char="Ø"/>
            </a:pPr>
            <a:r>
              <a:rPr lang="en-US" altLang="zh-TW" sz="2400" dirty="0" smtClean="0">
                <a:ea typeface="新細明體" panose="02020500000000000000" pitchFamily="18" charset="-120"/>
              </a:rPr>
              <a:t> POP2</a:t>
            </a:r>
            <a:r>
              <a:rPr lang="zh-TW" altLang="en-US" sz="2400" dirty="0" smtClean="0">
                <a:ea typeface="新細明體" panose="02020500000000000000" pitchFamily="18" charset="-120"/>
              </a:rPr>
              <a:t> </a:t>
            </a:r>
            <a:r>
              <a:rPr lang="en-US" altLang="zh-TW" sz="2400" dirty="0" smtClean="0">
                <a:ea typeface="新細明體" panose="02020500000000000000" pitchFamily="18" charset="-120"/>
              </a:rPr>
              <a:t>and CICE: global 0.1</a:t>
            </a:r>
            <a:r>
              <a:rPr lang="en-US" altLang="zh-TW" sz="2400" dirty="0" smtClean="0">
                <a:latin typeface="Poor Richard" panose="02080502050505020702" pitchFamily="18" charset="0"/>
                <a:ea typeface="新細明體" panose="02020500000000000000" pitchFamily="18" charset="-120"/>
              </a:rPr>
              <a:t>°</a:t>
            </a:r>
            <a:r>
              <a:rPr lang="en-US" altLang="zh-TW" sz="2400" dirty="0" smtClean="0">
                <a:ea typeface="新細明體" panose="02020500000000000000" pitchFamily="18" charset="-120"/>
              </a:rPr>
              <a:t>, 62 levels</a:t>
            </a:r>
          </a:p>
          <a:p>
            <a:pPr lvl="1">
              <a:buFont typeface="Wingdings" panose="05000000000000000000" pitchFamily="2" charset="2"/>
              <a:buChar char="Ø"/>
            </a:pPr>
            <a:r>
              <a:rPr lang="en-US" altLang="zh-TW" sz="2400" dirty="0" smtClean="0">
                <a:ea typeface="新細明體" panose="02020500000000000000" pitchFamily="18" charset="-120"/>
              </a:rPr>
              <a:t> 10 </a:t>
            </a:r>
            <a:r>
              <a:rPr lang="en-US" altLang="zh-TW" sz="2400" dirty="0">
                <a:ea typeface="新細明體" panose="02020500000000000000" pitchFamily="18" charset="-120"/>
              </a:rPr>
              <a:t>year </a:t>
            </a:r>
            <a:r>
              <a:rPr lang="en-US" altLang="zh-TW" sz="2400" dirty="0" smtClean="0">
                <a:ea typeface="新細明體" panose="02020500000000000000" pitchFamily="18" charset="-120"/>
              </a:rPr>
              <a:t>COREII forced, ocean-ice runs (normal year, year 21-30) </a:t>
            </a:r>
            <a:endParaRPr lang="zh-TW" altLang="en-US" sz="2400" dirty="0">
              <a:ea typeface="新細明體" panose="02020500000000000000" pitchFamily="18" charset="-120"/>
            </a:endParaRPr>
          </a:p>
          <a:p>
            <a:pPr lvl="1">
              <a:buFont typeface="Wingdings" panose="05000000000000000000" pitchFamily="2" charset="2"/>
              <a:buChar char="Ø"/>
            </a:pPr>
            <a:endParaRPr lang="en-US" altLang="zh-TW" sz="2400" dirty="0" smtClean="0">
              <a:ea typeface="新細明體" panose="02020500000000000000" pitchFamily="18" charset="-120"/>
            </a:endParaRPr>
          </a:p>
          <a:p>
            <a:pPr>
              <a:buFont typeface="Wingdings" panose="05000000000000000000" pitchFamily="2" charset="2"/>
              <a:buChar char="Ø"/>
            </a:pPr>
            <a:r>
              <a:rPr lang="en-US" altLang="zh-TW" sz="2800" b="1" dirty="0" smtClean="0">
                <a:ea typeface="新細明體" panose="02020500000000000000" pitchFamily="18" charset="-120"/>
              </a:rPr>
              <a:t>Global coupled simulation</a:t>
            </a:r>
          </a:p>
          <a:p>
            <a:pPr lvl="1">
              <a:buFont typeface="Wingdings" panose="05000000000000000000" pitchFamily="2" charset="2"/>
              <a:buChar char="Ø"/>
            </a:pPr>
            <a:r>
              <a:rPr lang="en-US" altLang="zh-TW" sz="2400" dirty="0" smtClean="0">
                <a:ea typeface="新細明體" panose="02020500000000000000" pitchFamily="18" charset="-120"/>
              </a:rPr>
              <a:t>Ocean-sea ice+CAM5 (spectral element ne120, 0.25</a:t>
            </a:r>
            <a:r>
              <a:rPr lang="en-US" altLang="zh-TW" sz="2400" dirty="0">
                <a:latin typeface="Poor Richard" panose="02080502050505020702" pitchFamily="18" charset="0"/>
                <a:ea typeface="新細明體" panose="02020500000000000000" pitchFamily="18" charset="-120"/>
              </a:rPr>
              <a:t>°</a:t>
            </a:r>
            <a:r>
              <a:rPr lang="en-US" altLang="zh-TW" sz="2400" dirty="0" smtClean="0">
                <a:ea typeface="新細明體" panose="02020500000000000000" pitchFamily="18" charset="-120"/>
              </a:rPr>
              <a:t>) </a:t>
            </a:r>
            <a:r>
              <a:rPr lang="en-US" altLang="zh-TW" sz="2400" dirty="0">
                <a:ea typeface="新細明體" panose="02020500000000000000" pitchFamily="18" charset="-120"/>
              </a:rPr>
              <a:t>a</a:t>
            </a:r>
            <a:r>
              <a:rPr lang="en-US" altLang="zh-TW" sz="2400" dirty="0" smtClean="0">
                <a:ea typeface="新細明體" panose="02020500000000000000" pitchFamily="18" charset="-120"/>
              </a:rPr>
              <a:t>nd </a:t>
            </a:r>
            <a:r>
              <a:rPr lang="en-US" altLang="zh-TW" sz="2400" dirty="0">
                <a:ea typeface="新細明體" panose="02020500000000000000" pitchFamily="18" charset="-120"/>
              </a:rPr>
              <a:t>CLM4 </a:t>
            </a:r>
            <a:endParaRPr lang="en-US" altLang="zh-TW" sz="2400" dirty="0" smtClean="0">
              <a:ea typeface="新細明體" panose="02020500000000000000" pitchFamily="18" charset="-120"/>
            </a:endParaRPr>
          </a:p>
          <a:p>
            <a:pPr lvl="1">
              <a:buFont typeface="Wingdings" panose="05000000000000000000" pitchFamily="2" charset="2"/>
              <a:buChar char="Ø"/>
            </a:pPr>
            <a:r>
              <a:rPr lang="en-US" altLang="zh-TW" sz="2400" dirty="0" smtClean="0">
                <a:ea typeface="新細明體" panose="02020500000000000000" pitchFamily="18" charset="-120"/>
              </a:rPr>
              <a:t>15 years simulations (year 46-60)</a:t>
            </a:r>
          </a:p>
          <a:p>
            <a:pPr lvl="1">
              <a:buFont typeface="Wingdings" panose="05000000000000000000" pitchFamily="2" charset="2"/>
              <a:buChar char="Ø"/>
            </a:pPr>
            <a:r>
              <a:rPr lang="en-US" altLang="zh-TW" sz="2400" dirty="0" smtClean="0">
                <a:ea typeface="新細明體" panose="02020500000000000000" pitchFamily="18" charset="-120"/>
              </a:rPr>
              <a:t>Small </a:t>
            </a:r>
            <a:r>
              <a:rPr lang="en-US" altLang="zh-TW" sz="2400" dirty="0">
                <a:ea typeface="新細明體" panose="02020500000000000000" pitchFamily="18" charset="-120"/>
              </a:rPr>
              <a:t>et </a:t>
            </a:r>
            <a:r>
              <a:rPr lang="en-US" altLang="zh-TW" sz="2400" dirty="0" smtClean="0">
                <a:ea typeface="新細明體" panose="02020500000000000000" pitchFamily="18" charset="-120"/>
              </a:rPr>
              <a:t>al. (2014)</a:t>
            </a:r>
          </a:p>
        </p:txBody>
      </p:sp>
    </p:spTree>
    <p:extLst>
      <p:ext uri="{BB962C8B-B14F-4D97-AF65-F5344CB8AC3E}">
        <p14:creationId xmlns:p14="http://schemas.microsoft.com/office/powerpoint/2010/main" val="652499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2409825" y="1119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54" y="1119188"/>
            <a:ext cx="5936660" cy="550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矩形 2"/>
          <p:cNvSpPr/>
          <p:nvPr/>
        </p:nvSpPr>
        <p:spPr>
          <a:xfrm>
            <a:off x="6173844" y="908175"/>
            <a:ext cx="2891778" cy="1477328"/>
          </a:xfrm>
          <a:prstGeom prst="rect">
            <a:avLst/>
          </a:prstGeom>
        </p:spPr>
        <p:txBody>
          <a:bodyPr wrap="square">
            <a:spAutoFit/>
          </a:bodyPr>
          <a:lstStyle/>
          <a:p>
            <a:pPr marL="285750" indent="-285750">
              <a:buFont typeface="Arial" panose="020B0604020202020204" pitchFamily="34" charset="0"/>
              <a:buChar char="•"/>
            </a:pPr>
            <a:r>
              <a:rPr lang="en-US" altLang="zh-CN" dirty="0">
                <a:solidFill>
                  <a:schemeClr val="tx1">
                    <a:lumMod val="75000"/>
                    <a:lumOff val="25000"/>
                  </a:schemeClr>
                </a:solidFill>
                <a:ea typeface="新細明體" panose="02020500000000000000" pitchFamily="18" charset="-120"/>
              </a:rPr>
              <a:t>Largest marginal sea in Western </a:t>
            </a:r>
            <a:r>
              <a:rPr lang="en-US" altLang="zh-CN" dirty="0" smtClean="0">
                <a:solidFill>
                  <a:schemeClr val="tx1">
                    <a:lumMod val="75000"/>
                    <a:lumOff val="25000"/>
                  </a:schemeClr>
                </a:solidFill>
                <a:ea typeface="新細明體" panose="02020500000000000000" pitchFamily="18" charset="-120"/>
              </a:rPr>
              <a:t>Pacific Ocean</a:t>
            </a:r>
            <a:r>
              <a:rPr lang="en-US" altLang="zh-CN" dirty="0">
                <a:solidFill>
                  <a:schemeClr val="tx1">
                    <a:lumMod val="85000"/>
                    <a:lumOff val="15000"/>
                  </a:schemeClr>
                </a:solidFill>
                <a:latin typeface="Comic Sans MS" panose="030F0702030302020204" pitchFamily="66" charset="0"/>
              </a:rPr>
              <a:t> </a:t>
            </a:r>
            <a:r>
              <a:rPr lang="en-US" altLang="zh-CN" dirty="0" smtClean="0">
                <a:solidFill>
                  <a:schemeClr val="tx1">
                    <a:lumMod val="85000"/>
                    <a:lumOff val="15000"/>
                  </a:schemeClr>
                </a:solidFill>
                <a:latin typeface="Comic Sans MS" panose="030F0702030302020204" pitchFamily="66" charset="0"/>
              </a:rPr>
              <a:t>(</a:t>
            </a:r>
            <a:r>
              <a:rPr lang="en-US" altLang="zh-TW" dirty="0" smtClean="0">
                <a:solidFill>
                  <a:schemeClr val="tx1">
                    <a:lumMod val="85000"/>
                    <a:lumOff val="15000"/>
                  </a:schemeClr>
                </a:solidFill>
                <a:latin typeface="Comic Sans MS" panose="030F0702030302020204" pitchFamily="66" charset="0"/>
              </a:rPr>
              <a:t>3.5x10</a:t>
            </a:r>
            <a:r>
              <a:rPr lang="en-US" altLang="zh-TW" baseline="30000" dirty="0" smtClean="0">
                <a:solidFill>
                  <a:schemeClr val="tx1">
                    <a:lumMod val="85000"/>
                    <a:lumOff val="15000"/>
                  </a:schemeClr>
                </a:solidFill>
                <a:latin typeface="Comic Sans MS" panose="030F0702030302020204" pitchFamily="66" charset="0"/>
              </a:rPr>
              <a:t>6</a:t>
            </a:r>
            <a:r>
              <a:rPr lang="en-US" altLang="zh-TW" dirty="0" smtClean="0">
                <a:solidFill>
                  <a:schemeClr val="tx1">
                    <a:lumMod val="85000"/>
                    <a:lumOff val="15000"/>
                  </a:schemeClr>
                </a:solidFill>
                <a:latin typeface="Comic Sans MS" panose="030F0702030302020204" pitchFamily="66" charset="0"/>
              </a:rPr>
              <a:t> km</a:t>
            </a:r>
            <a:r>
              <a:rPr lang="en-US" altLang="zh-TW" baseline="30000" dirty="0" smtClean="0">
                <a:solidFill>
                  <a:schemeClr val="tx1">
                    <a:lumMod val="85000"/>
                    <a:lumOff val="15000"/>
                  </a:schemeClr>
                </a:solidFill>
                <a:latin typeface="Comic Sans MS" panose="030F0702030302020204" pitchFamily="66" charset="0"/>
              </a:rPr>
              <a:t>2</a:t>
            </a:r>
            <a:r>
              <a:rPr lang="en-US" altLang="zh-TW" dirty="0" smtClean="0">
                <a:solidFill>
                  <a:schemeClr val="tx1">
                    <a:lumMod val="85000"/>
                    <a:lumOff val="15000"/>
                  </a:schemeClr>
                </a:solidFill>
                <a:latin typeface="Comic Sans MS" panose="030F0702030302020204" pitchFamily="66" charset="0"/>
              </a:rPr>
              <a:t>)</a:t>
            </a:r>
          </a:p>
          <a:p>
            <a:pPr marL="285750" indent="-285750">
              <a:buFont typeface="Arial" panose="020B0604020202020204" pitchFamily="34" charset="0"/>
              <a:buChar char="•"/>
            </a:pPr>
            <a:r>
              <a:rPr lang="en-US" altLang="zh-TW" dirty="0" smtClean="0"/>
              <a:t>Large shelf regions &amp; deep basins</a:t>
            </a:r>
            <a:endParaRPr lang="zh-TW" altLang="en-US" dirty="0"/>
          </a:p>
        </p:txBody>
      </p:sp>
      <p:sp>
        <p:nvSpPr>
          <p:cNvPr id="9" name="標題 1"/>
          <p:cNvSpPr txBox="1">
            <a:spLocks/>
          </p:cNvSpPr>
          <p:nvPr/>
        </p:nvSpPr>
        <p:spPr bwMode="auto">
          <a:xfrm>
            <a:off x="2383699" y="454738"/>
            <a:ext cx="40383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rPr>
              <a:t>Overview of SCS</a:t>
            </a:r>
            <a:endParaRPr lang="zh-TW" altLang="en-US"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endParaRPr>
          </a:p>
        </p:txBody>
      </p:sp>
      <p:cxnSp>
        <p:nvCxnSpPr>
          <p:cNvPr id="5" name="直線單箭頭接點 4"/>
          <p:cNvCxnSpPr/>
          <p:nvPr/>
        </p:nvCxnSpPr>
        <p:spPr>
          <a:xfrm>
            <a:off x="1894114" y="5708469"/>
            <a:ext cx="3605349" cy="718457"/>
          </a:xfrm>
          <a:prstGeom prst="straightConnector1">
            <a:avLst/>
          </a:prstGeom>
          <a:ln w="50800">
            <a:solidFill>
              <a:schemeClr val="accent6">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006713" y="6150114"/>
            <a:ext cx="3291163" cy="707886"/>
          </a:xfrm>
          <a:prstGeom prst="rect">
            <a:avLst/>
          </a:prstGeom>
        </p:spPr>
        <p:txBody>
          <a:bodyPr wrap="square">
            <a:spAutoFit/>
          </a:bodyPr>
          <a:lstStyle/>
          <a:p>
            <a:pPr marL="365760" lvl="1">
              <a:spcAft>
                <a:spcPts val="300"/>
              </a:spcAft>
              <a:buClr>
                <a:schemeClr val="accent6">
                  <a:lumMod val="75000"/>
                </a:schemeClr>
              </a:buClr>
              <a:buSzPct val="130000"/>
            </a:pPr>
            <a:r>
              <a:rPr lang="en-US" altLang="zh-CN" sz="2000" dirty="0">
                <a:solidFill>
                  <a:schemeClr val="accent6">
                    <a:lumMod val="50000"/>
                  </a:schemeClr>
                </a:solidFill>
                <a:ea typeface="新細明體" panose="02020500000000000000" pitchFamily="18" charset="-120"/>
              </a:rPr>
              <a:t>South of 5°N,  depth drops to 100m</a:t>
            </a:r>
            <a:endParaRPr lang="en-US" altLang="zh-TW" sz="2000" dirty="0">
              <a:solidFill>
                <a:schemeClr val="accent6">
                  <a:lumMod val="50000"/>
                </a:schemeClr>
              </a:solidFill>
              <a:ea typeface="新細明體" panose="02020500000000000000" pitchFamily="18" charset="-120"/>
            </a:endParaRPr>
          </a:p>
        </p:txBody>
      </p:sp>
      <p:sp>
        <p:nvSpPr>
          <p:cNvPr id="10" name="矩形 9"/>
          <p:cNvSpPr/>
          <p:nvPr/>
        </p:nvSpPr>
        <p:spPr>
          <a:xfrm>
            <a:off x="6146141" y="5171558"/>
            <a:ext cx="3037386" cy="646331"/>
          </a:xfrm>
          <a:prstGeom prst="rect">
            <a:avLst/>
          </a:prstGeom>
        </p:spPr>
        <p:txBody>
          <a:bodyPr wrap="square">
            <a:spAutoFit/>
          </a:bodyPr>
          <a:lstStyle/>
          <a:p>
            <a:r>
              <a:rPr lang="en-US" altLang="zh-CN" dirty="0" smtClean="0">
                <a:solidFill>
                  <a:schemeClr val="tx1">
                    <a:lumMod val="75000"/>
                    <a:lumOff val="25000"/>
                  </a:schemeClr>
                </a:solidFill>
                <a:ea typeface="新細明體" panose="02020500000000000000" pitchFamily="18" charset="-120"/>
              </a:rPr>
              <a:t> </a:t>
            </a:r>
            <a:r>
              <a:rPr lang="en-US" altLang="zh-CN" dirty="0" smtClean="0">
                <a:solidFill>
                  <a:srgbClr val="003300"/>
                </a:solidFill>
                <a:ea typeface="新細明體" panose="02020500000000000000" pitchFamily="18" charset="-120"/>
              </a:rPr>
              <a:t>Deepest water  confined to a bowl-type trench</a:t>
            </a:r>
            <a:endParaRPr lang="zh-TW" altLang="en-US" dirty="0">
              <a:solidFill>
                <a:srgbClr val="003300"/>
              </a:solidFill>
            </a:endParaRPr>
          </a:p>
        </p:txBody>
      </p:sp>
      <p:cxnSp>
        <p:nvCxnSpPr>
          <p:cNvPr id="15" name="直線單箭頭接點 14"/>
          <p:cNvCxnSpPr/>
          <p:nvPr/>
        </p:nvCxnSpPr>
        <p:spPr>
          <a:xfrm>
            <a:off x="2647408" y="4796602"/>
            <a:ext cx="3605349" cy="718457"/>
          </a:xfrm>
          <a:prstGeom prst="straightConnector1">
            <a:avLst/>
          </a:prstGeom>
          <a:ln w="50800">
            <a:solidFill>
              <a:srgbClr val="0033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descr="luzonstrait(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141" y="2558613"/>
            <a:ext cx="2865180" cy="237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線單箭頭接點 16"/>
          <p:cNvCxnSpPr/>
          <p:nvPr/>
        </p:nvCxnSpPr>
        <p:spPr>
          <a:xfrm flipV="1">
            <a:off x="3096235" y="3644153"/>
            <a:ext cx="4017259" cy="473229"/>
          </a:xfrm>
          <a:prstGeom prst="straightConnector1">
            <a:avLst/>
          </a:prstGeom>
          <a:ln w="50800">
            <a:solidFill>
              <a:srgbClr val="660066"/>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612302" y="4681426"/>
            <a:ext cx="2105063" cy="369332"/>
          </a:xfrm>
          <a:prstGeom prst="rect">
            <a:avLst/>
          </a:prstGeom>
        </p:spPr>
        <p:txBody>
          <a:bodyPr wrap="none">
            <a:spAutoFit/>
          </a:bodyPr>
          <a:lstStyle/>
          <a:p>
            <a:r>
              <a:rPr lang="en-US" altLang="zh-CN" dirty="0" smtClean="0">
                <a:solidFill>
                  <a:schemeClr val="tx1">
                    <a:lumMod val="75000"/>
                    <a:lumOff val="25000"/>
                  </a:schemeClr>
                </a:solidFill>
                <a:ea typeface="新細明體" panose="02020500000000000000" pitchFamily="18" charset="-120"/>
              </a:rPr>
              <a:t>Sill depth ~2600m </a:t>
            </a:r>
            <a:endParaRPr lang="zh-TW" altLang="en-US" dirty="0"/>
          </a:p>
        </p:txBody>
      </p:sp>
    </p:spTree>
    <p:extLst>
      <p:ext uri="{BB962C8B-B14F-4D97-AF65-F5344CB8AC3E}">
        <p14:creationId xmlns:p14="http://schemas.microsoft.com/office/powerpoint/2010/main" val="3952710339"/>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14"/>
          <p:cNvPicPr>
            <a:picLocks noChangeAspect="1"/>
          </p:cNvPicPr>
          <p:nvPr/>
        </p:nvPicPr>
        <p:blipFill>
          <a:blip r:embed="rId2">
            <a:extLst>
              <a:ext uri="{28A0092B-C50C-407E-A947-70E740481C1C}">
                <a14:useLocalDpi xmlns:a14="http://schemas.microsoft.com/office/drawing/2010/main" val="0"/>
              </a:ext>
            </a:extLst>
          </a:blip>
          <a:srcRect l="12199" t="2750" r="57179" b="5954"/>
          <a:stretch>
            <a:fillRect/>
          </a:stretch>
        </p:blipFill>
        <p:spPr bwMode="auto">
          <a:xfrm>
            <a:off x="3267075" y="1257300"/>
            <a:ext cx="280035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圖片 1"/>
          <p:cNvPicPr>
            <a:picLocks noChangeAspect="1"/>
          </p:cNvPicPr>
          <p:nvPr/>
        </p:nvPicPr>
        <p:blipFill>
          <a:blip r:embed="rId2">
            <a:extLst>
              <a:ext uri="{28A0092B-C50C-407E-A947-70E740481C1C}">
                <a14:useLocalDpi xmlns:a14="http://schemas.microsoft.com/office/drawing/2010/main" val="0"/>
              </a:ext>
            </a:extLst>
          </a:blip>
          <a:srcRect l="57875" t="2750" r="11424" b="5954"/>
          <a:stretch>
            <a:fillRect/>
          </a:stretch>
        </p:blipFill>
        <p:spPr bwMode="auto">
          <a:xfrm>
            <a:off x="6151563" y="1230313"/>
            <a:ext cx="28067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title"/>
          </p:nvPr>
        </p:nvSpPr>
        <p:spPr>
          <a:xfrm>
            <a:off x="409806" y="534988"/>
            <a:ext cx="7658100" cy="781050"/>
          </a:xfrm>
        </p:spPr>
        <p:txBody>
          <a:bodyPr/>
          <a:lstStyle/>
          <a:p>
            <a:pPr marL="0" indent="0" algn="ctr">
              <a:buNone/>
            </a:pPr>
            <a:r>
              <a:rPr lang="en-US" altLang="zh-CN"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Seasonal monsoon </a:t>
            </a:r>
            <a:r>
              <a:rPr lang="en-US" altLang="zh-CN"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system</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
        <p:nvSpPr>
          <p:cNvPr id="10245" name="Rectangle 3"/>
          <p:cNvSpPr>
            <a:spLocks noChangeArrowheads="1"/>
          </p:cNvSpPr>
          <p:nvPr/>
        </p:nvSpPr>
        <p:spPr bwMode="auto">
          <a:xfrm>
            <a:off x="203200" y="1816100"/>
            <a:ext cx="3063875"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zh-TW" altLang="zh-CN" sz="2400" dirty="0">
                <a:ea typeface="宋体" panose="02010600030101010101" pitchFamily="2" charset="-122"/>
                <a:cs typeface="Times New Roman" panose="02020603050405020304" pitchFamily="18" charset="0"/>
              </a:rPr>
              <a:t> </a:t>
            </a:r>
            <a:r>
              <a:rPr lang="zh-TW" altLang="zh-CN" sz="2000" dirty="0">
                <a:latin typeface="+mn-lt"/>
                <a:ea typeface="宋体" panose="02010600030101010101" pitchFamily="2" charset="-122"/>
                <a:cs typeface="Times New Roman" panose="02020603050405020304" pitchFamily="18" charset="0"/>
              </a:rPr>
              <a:t>Subjected to  seasonal monsoon system</a:t>
            </a:r>
          </a:p>
          <a:p>
            <a:pPr>
              <a:spcBef>
                <a:spcPct val="50000"/>
              </a:spcBef>
            </a:pPr>
            <a:r>
              <a:rPr lang="zh-TW" altLang="zh-CN" sz="2000" dirty="0">
                <a:latin typeface="+mn-lt"/>
                <a:ea typeface="宋体" panose="02010600030101010101" pitchFamily="2" charset="-122"/>
                <a:cs typeface="Times New Roman" panose="02020603050405020304" pitchFamily="18" charset="0"/>
              </a:rPr>
              <a:t> Summer:  SW monsoon (0.1 N/</a:t>
            </a:r>
            <a:r>
              <a:rPr lang="zh-TW" altLang="zh-CN" sz="2000" dirty="0" smtClean="0">
                <a:latin typeface="+mn-lt"/>
                <a:ea typeface="宋体" panose="02010600030101010101" pitchFamily="2" charset="-122"/>
                <a:cs typeface="Times New Roman" panose="02020603050405020304" pitchFamily="18" charset="0"/>
              </a:rPr>
              <a:t>m</a:t>
            </a:r>
            <a:r>
              <a:rPr lang="zh-TW" altLang="zh-CN" sz="2000" baseline="30000" dirty="0">
                <a:ea typeface="宋体" panose="02010600030101010101" pitchFamily="2" charset="-122"/>
                <a:cs typeface="Times New Roman" panose="02020603050405020304" pitchFamily="18" charset="0"/>
              </a:rPr>
              <a:t>2</a:t>
            </a:r>
            <a:r>
              <a:rPr lang="zh-TW" altLang="zh-CN" sz="2000" dirty="0" smtClean="0">
                <a:ea typeface="宋体" panose="02010600030101010101" pitchFamily="2" charset="-122"/>
                <a:cs typeface="Times New Roman" panose="02020603050405020304" pitchFamily="18" charset="0"/>
              </a:rPr>
              <a:t>)</a:t>
            </a:r>
            <a:endParaRPr lang="zh-TW" altLang="zh-CN" sz="2000" baseline="30000" dirty="0">
              <a:latin typeface="+mn-lt"/>
              <a:ea typeface="宋体" panose="02010600030101010101" pitchFamily="2" charset="-122"/>
              <a:cs typeface="Times New Roman" panose="02020603050405020304" pitchFamily="18" charset="0"/>
            </a:endParaRPr>
          </a:p>
          <a:p>
            <a:pPr>
              <a:spcBef>
                <a:spcPct val="50000"/>
              </a:spcBef>
            </a:pPr>
            <a:r>
              <a:rPr lang="zh-TW" altLang="zh-CN" sz="2000" dirty="0">
                <a:latin typeface="+mn-lt"/>
                <a:ea typeface="宋体" panose="02010600030101010101" pitchFamily="2" charset="-122"/>
                <a:cs typeface="Times New Roman" panose="02020603050405020304" pitchFamily="18" charset="0"/>
              </a:rPr>
              <a:t> Winter:   NE  monsoon (0.3 N/m</a:t>
            </a:r>
            <a:r>
              <a:rPr lang="zh-TW" altLang="zh-CN" sz="2000" baseline="30000" dirty="0">
                <a:latin typeface="+mn-lt"/>
                <a:ea typeface="宋体" panose="02010600030101010101" pitchFamily="2" charset="-122"/>
                <a:cs typeface="Times New Roman" panose="02020603050405020304" pitchFamily="18" charset="0"/>
              </a:rPr>
              <a:t>2</a:t>
            </a:r>
            <a:r>
              <a:rPr lang="zh-TW" altLang="zh-CN" sz="2000" dirty="0">
                <a:latin typeface="+mn-lt"/>
                <a:ea typeface="宋体" panose="02010600030101010101" pitchFamily="2" charset="-122"/>
                <a:cs typeface="Times New Roman" panose="02020603050405020304" pitchFamily="18" charset="0"/>
              </a:rPr>
              <a:t>)</a:t>
            </a:r>
            <a:endParaRPr lang="zh-TW" altLang="zh-CN" sz="2000" baseline="30000" dirty="0">
              <a:latin typeface="+mn-lt"/>
              <a:ea typeface="宋体" panose="02010600030101010101" pitchFamily="2" charset="-122"/>
              <a:cs typeface="Times New Roman" panose="02020603050405020304" pitchFamily="18" charset="0"/>
            </a:endParaRPr>
          </a:p>
          <a:p>
            <a:pPr>
              <a:spcBef>
                <a:spcPct val="50000"/>
              </a:spcBef>
            </a:pPr>
            <a:r>
              <a:rPr lang="zh-TW" altLang="zh-CN" sz="2000" dirty="0">
                <a:latin typeface="+mn-lt"/>
                <a:ea typeface="宋体" panose="02010600030101010101" pitchFamily="2" charset="-122"/>
                <a:cs typeface="Times New Roman" panose="02020603050405020304" pitchFamily="18" charset="0"/>
              </a:rPr>
              <a:t> Transitional </a:t>
            </a:r>
            <a:r>
              <a:rPr lang="zh-TW" altLang="zh-CN" sz="2000" dirty="0" smtClean="0">
                <a:latin typeface="+mn-lt"/>
                <a:ea typeface="宋体" panose="02010600030101010101" pitchFamily="2" charset="-122"/>
                <a:cs typeface="Times New Roman" panose="02020603050405020304" pitchFamily="18" charset="0"/>
              </a:rPr>
              <a:t>periods</a:t>
            </a:r>
            <a:r>
              <a:rPr lang="en-US" altLang="zh-TW" sz="2000" dirty="0" smtClean="0">
                <a:latin typeface="+mn-lt"/>
                <a:ea typeface="宋体" panose="02010600030101010101" pitchFamily="2" charset="-122"/>
                <a:cs typeface="Times New Roman" panose="02020603050405020304" pitchFamily="18" charset="0"/>
              </a:rPr>
              <a:t>: </a:t>
            </a:r>
            <a:r>
              <a:rPr lang="zh-TW" altLang="zh-CN" sz="2000" dirty="0" smtClean="0">
                <a:latin typeface="+mn-lt"/>
                <a:ea typeface="宋体" panose="02010600030101010101" pitchFamily="2" charset="-122"/>
                <a:cs typeface="Times New Roman" panose="02020603050405020304" pitchFamily="18" charset="0"/>
              </a:rPr>
              <a:t>highly </a:t>
            </a:r>
            <a:r>
              <a:rPr lang="zh-TW" altLang="zh-CN" sz="2000" dirty="0">
                <a:latin typeface="+mn-lt"/>
                <a:ea typeface="宋体" panose="02010600030101010101" pitchFamily="2" charset="-122"/>
                <a:cs typeface="Times New Roman" panose="02020603050405020304" pitchFamily="18" charset="0"/>
              </a:rPr>
              <a:t>variable winds </a:t>
            </a:r>
            <a:r>
              <a:rPr lang="en-US" altLang="zh-TW" sz="2000" dirty="0" smtClean="0">
                <a:latin typeface="+mn-lt"/>
                <a:ea typeface="宋体" panose="02010600030101010101" pitchFamily="2" charset="-122"/>
                <a:cs typeface="Times New Roman" panose="02020603050405020304" pitchFamily="18" charset="0"/>
              </a:rPr>
              <a:t>&amp;</a:t>
            </a:r>
            <a:r>
              <a:rPr lang="zh-TW" altLang="zh-CN" sz="2000" dirty="0" smtClean="0">
                <a:latin typeface="+mn-lt"/>
                <a:ea typeface="宋体" panose="02010600030101010101" pitchFamily="2" charset="-122"/>
                <a:cs typeface="Times New Roman" panose="02020603050405020304" pitchFamily="18" charset="0"/>
              </a:rPr>
              <a:t> </a:t>
            </a:r>
            <a:r>
              <a:rPr lang="zh-TW" altLang="zh-CN" sz="2000" dirty="0">
                <a:latin typeface="+mn-lt"/>
                <a:ea typeface="宋体" panose="02010600030101010101" pitchFamily="2" charset="-122"/>
                <a:cs typeface="Times New Roman" panose="02020603050405020304" pitchFamily="18" charset="0"/>
              </a:rPr>
              <a:t>currents </a:t>
            </a:r>
            <a:endParaRPr lang="en-US" altLang="zh-CN" sz="2000" dirty="0">
              <a:latin typeface="+mn-lt"/>
              <a:ea typeface="宋体" panose="02010600030101010101" pitchFamily="2" charset="-122"/>
              <a:cs typeface="Times New Roman" panose="02020603050405020304" pitchFamily="18" charset="0"/>
            </a:endParaRPr>
          </a:p>
        </p:txBody>
      </p:sp>
      <p:sp>
        <p:nvSpPr>
          <p:cNvPr id="10246" name="Rectangle 5"/>
          <p:cNvSpPr>
            <a:spLocks noChangeArrowheads="1"/>
          </p:cNvSpPr>
          <p:nvPr/>
        </p:nvSpPr>
        <p:spPr bwMode="auto">
          <a:xfrm>
            <a:off x="1747838" y="170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sp>
        <p:nvSpPr>
          <p:cNvPr id="10247" name="Rectangle 6"/>
          <p:cNvSpPr>
            <a:spLocks noChangeArrowheads="1"/>
          </p:cNvSpPr>
          <p:nvPr/>
        </p:nvSpPr>
        <p:spPr bwMode="auto">
          <a:xfrm>
            <a:off x="4667250" y="6505515"/>
            <a:ext cx="34006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zh-CN" sz="2000" dirty="0">
                <a:latin typeface="+mn-lt"/>
                <a:ea typeface="宋体" panose="02010600030101010101" pitchFamily="2" charset="-122"/>
              </a:rPr>
              <a:t>Climatological wind stress</a:t>
            </a:r>
          </a:p>
        </p:txBody>
      </p:sp>
      <p:sp>
        <p:nvSpPr>
          <p:cNvPr id="8" name="向下箭號 7"/>
          <p:cNvSpPr/>
          <p:nvPr/>
        </p:nvSpPr>
        <p:spPr>
          <a:xfrm>
            <a:off x="5204012" y="1714594"/>
            <a:ext cx="255494" cy="537882"/>
          </a:xfrm>
          <a:prstGeom prst="downArrow">
            <a:avLst/>
          </a:prstGeom>
          <a:solidFill>
            <a:srgbClr val="FF0000"/>
          </a:solidFill>
          <a:ln>
            <a:solidFill>
              <a:srgbClr val="FF0000"/>
            </a:solid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下箭號 19"/>
          <p:cNvSpPr/>
          <p:nvPr/>
        </p:nvSpPr>
        <p:spPr>
          <a:xfrm>
            <a:off x="4411756" y="5031195"/>
            <a:ext cx="255494" cy="537882"/>
          </a:xfrm>
          <a:prstGeom prst="downArrow">
            <a:avLst/>
          </a:prstGeom>
          <a:solidFill>
            <a:srgbClr val="FF0000"/>
          </a:solidFill>
          <a:ln>
            <a:solidFill>
              <a:srgbClr val="FF0000"/>
            </a:solidFill>
          </a:ln>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63327931"/>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747838" y="170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sp>
        <p:nvSpPr>
          <p:cNvPr id="15364" name="Rectangle 4"/>
          <p:cNvSpPr>
            <a:spLocks noChangeArrowheads="1"/>
          </p:cNvSpPr>
          <p:nvPr/>
        </p:nvSpPr>
        <p:spPr bwMode="auto">
          <a:xfrm>
            <a:off x="2419350" y="1924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2400">
              <a:ea typeface="新細明體" panose="02020500000000000000" pitchFamily="18" charset="-120"/>
            </a:endParaRPr>
          </a:p>
        </p:txBody>
      </p:sp>
      <p:grpSp>
        <p:nvGrpSpPr>
          <p:cNvPr id="15365" name="Group 30"/>
          <p:cNvGrpSpPr>
            <a:grpSpLocks/>
          </p:cNvGrpSpPr>
          <p:nvPr/>
        </p:nvGrpSpPr>
        <p:grpSpPr bwMode="auto">
          <a:xfrm>
            <a:off x="266700" y="1417539"/>
            <a:ext cx="8877300" cy="5295900"/>
            <a:chOff x="160" y="880"/>
            <a:chExt cx="5592" cy="3336"/>
          </a:xfrm>
        </p:grpSpPr>
        <p:pic>
          <p:nvPicPr>
            <p:cNvPr id="15366" name="Picture 21"/>
            <p:cNvPicPr>
              <a:picLocks noChangeAspect="1" noChangeArrowheads="1"/>
            </p:cNvPicPr>
            <p:nvPr/>
          </p:nvPicPr>
          <p:blipFill>
            <a:blip r:embed="rId2">
              <a:extLst>
                <a:ext uri="{28A0092B-C50C-407E-A947-70E740481C1C}">
                  <a14:useLocalDpi xmlns:a14="http://schemas.microsoft.com/office/drawing/2010/main" val="0"/>
                </a:ext>
              </a:extLst>
            </a:blip>
            <a:srcRect t="48381" r="9435" b="3236"/>
            <a:stretch>
              <a:fillRect/>
            </a:stretch>
          </p:blipFill>
          <p:spPr bwMode="auto">
            <a:xfrm>
              <a:off x="464" y="2463"/>
              <a:ext cx="1928" cy="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 Box 22"/>
            <p:cNvSpPr txBox="1">
              <a:spLocks noChangeArrowheads="1"/>
            </p:cNvSpPr>
            <p:nvPr/>
          </p:nvSpPr>
          <p:spPr bwMode="auto">
            <a:xfrm>
              <a:off x="4456" y="952"/>
              <a:ext cx="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400">
                  <a:ea typeface="新細明體" panose="02020500000000000000" pitchFamily="18" charset="-120"/>
                </a:rPr>
                <a:t>Summer</a:t>
              </a:r>
            </a:p>
          </p:txBody>
        </p:sp>
        <p:sp>
          <p:nvSpPr>
            <p:cNvPr id="15368" name="Text Box 23"/>
            <p:cNvSpPr txBox="1">
              <a:spLocks noChangeArrowheads="1"/>
            </p:cNvSpPr>
            <p:nvPr/>
          </p:nvSpPr>
          <p:spPr bwMode="auto">
            <a:xfrm>
              <a:off x="2640" y="952"/>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zh-TW" sz="2400">
                  <a:ea typeface="新細明體" panose="02020500000000000000" pitchFamily="18" charset="-120"/>
                </a:rPr>
                <a:t>Winter</a:t>
              </a:r>
            </a:p>
          </p:txBody>
        </p:sp>
        <p:pic>
          <p:nvPicPr>
            <p:cNvPr id="15369" name="Picture 25" descr="g6"/>
            <p:cNvPicPr>
              <a:picLocks noChangeAspect="1" noChangeArrowheads="1"/>
            </p:cNvPicPr>
            <p:nvPr/>
          </p:nvPicPr>
          <p:blipFill>
            <a:blip r:embed="rId3">
              <a:extLst>
                <a:ext uri="{28A0092B-C50C-407E-A947-70E740481C1C}">
                  <a14:useLocalDpi xmlns:a14="http://schemas.microsoft.com/office/drawing/2010/main" val="0"/>
                </a:ext>
              </a:extLst>
            </a:blip>
            <a:srcRect l="8490" t="6944" r="8727" b="6944"/>
            <a:stretch>
              <a:fillRect/>
            </a:stretch>
          </p:blipFill>
          <p:spPr bwMode="auto">
            <a:xfrm>
              <a:off x="2400" y="1296"/>
              <a:ext cx="1776" cy="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6" descr="g5"/>
            <p:cNvPicPr>
              <a:picLocks noChangeAspect="1" noChangeArrowheads="1"/>
            </p:cNvPicPr>
            <p:nvPr/>
          </p:nvPicPr>
          <p:blipFill>
            <a:blip r:embed="rId4">
              <a:extLst>
                <a:ext uri="{28A0092B-C50C-407E-A947-70E740481C1C}">
                  <a14:useLocalDpi xmlns:a14="http://schemas.microsoft.com/office/drawing/2010/main" val="0"/>
                </a:ext>
              </a:extLst>
            </a:blip>
            <a:srcRect l="12721" t="6944" r="11470" b="8333"/>
            <a:stretch>
              <a:fillRect/>
            </a:stretch>
          </p:blipFill>
          <p:spPr bwMode="auto">
            <a:xfrm>
              <a:off x="4168" y="1288"/>
              <a:ext cx="1584"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29"/>
            <p:cNvSpPr txBox="1">
              <a:spLocks noChangeArrowheads="1"/>
            </p:cNvSpPr>
            <p:nvPr/>
          </p:nvSpPr>
          <p:spPr bwMode="auto">
            <a:xfrm>
              <a:off x="160" y="880"/>
              <a:ext cx="2376" cy="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30000"/>
                </a:spcBef>
              </a:pPr>
              <a:r>
                <a:rPr lang="en-US" altLang="zh-TW" sz="2400" dirty="0">
                  <a:ea typeface="新細明體" panose="02020500000000000000" pitchFamily="18" charset="-120"/>
                </a:rPr>
                <a:t> </a:t>
              </a:r>
              <a:r>
                <a:rPr lang="zh-TW" altLang="zh-TW" sz="2000" dirty="0">
                  <a:latin typeface="+mn-lt"/>
                  <a:ea typeface="新細明體" panose="02020500000000000000" pitchFamily="18" charset="-120"/>
                  <a:cs typeface="Times New Roman" panose="02020603050405020304" pitchFamily="18" charset="0"/>
                </a:rPr>
                <a:t>North: Cold, </a:t>
              </a:r>
              <a:r>
                <a:rPr lang="zh-TW" altLang="zh-TW" sz="2000" dirty="0" smtClean="0">
                  <a:latin typeface="+mn-lt"/>
                  <a:ea typeface="新細明體" panose="02020500000000000000" pitchFamily="18" charset="-120"/>
                  <a:cs typeface="Times New Roman" panose="02020603050405020304" pitchFamily="18" charset="0"/>
                </a:rPr>
                <a:t>saline</a:t>
              </a:r>
              <a:endParaRPr lang="en-US" altLang="zh-TW" sz="2000" dirty="0">
                <a:latin typeface="+mn-lt"/>
                <a:ea typeface="新細明體" panose="02020500000000000000" pitchFamily="18" charset="-120"/>
                <a:cs typeface="Times New Roman" panose="02020603050405020304" pitchFamily="18" charset="0"/>
              </a:endParaRPr>
            </a:p>
            <a:p>
              <a:pPr eaLnBrk="1" hangingPunct="1">
                <a:spcBef>
                  <a:spcPct val="30000"/>
                </a:spcBef>
                <a:buNone/>
              </a:pPr>
              <a:r>
                <a:rPr lang="en-US" altLang="zh-TW" sz="2000" dirty="0" smtClean="0">
                  <a:latin typeface="+mn-lt"/>
                  <a:ea typeface="新細明體" panose="02020500000000000000" pitchFamily="18" charset="-120"/>
                  <a:cs typeface="Times New Roman" panose="02020603050405020304" pitchFamily="18" charset="0"/>
                </a:rPr>
                <a:t>   </a:t>
              </a:r>
              <a:r>
                <a:rPr lang="zh-TW" altLang="zh-TW" sz="1600" dirty="0" smtClean="0">
                  <a:latin typeface="+mn-lt"/>
                  <a:ea typeface="新細明體" panose="02020500000000000000" pitchFamily="18" charset="-120"/>
                  <a:cs typeface="Times New Roman" panose="02020603050405020304" pitchFamily="18" charset="0"/>
                </a:rPr>
                <a:t>Annual </a:t>
              </a:r>
              <a:r>
                <a:rPr lang="zh-TW" altLang="zh-TW" sz="1600" dirty="0">
                  <a:latin typeface="+mn-lt"/>
                  <a:ea typeface="新細明體" panose="02020500000000000000" pitchFamily="18" charset="-120"/>
                  <a:cs typeface="Times New Roman" panose="02020603050405020304" pitchFamily="18" charset="0"/>
                </a:rPr>
                <a:t>variability of salinity small</a:t>
              </a:r>
            </a:p>
            <a:p>
              <a:pPr eaLnBrk="1" hangingPunct="1">
                <a:spcBef>
                  <a:spcPct val="30000"/>
                </a:spcBef>
              </a:pPr>
              <a:r>
                <a:rPr lang="zh-TW" altLang="zh-TW" sz="2000" dirty="0">
                  <a:latin typeface="+mn-lt"/>
                  <a:ea typeface="新細明體" panose="02020500000000000000" pitchFamily="18" charset="-120"/>
                  <a:cs typeface="Times New Roman" panose="02020603050405020304" pitchFamily="18" charset="0"/>
                </a:rPr>
                <a:t> South: Warmer &amp; fresher</a:t>
              </a:r>
            </a:p>
            <a:p>
              <a:pPr eaLnBrk="1" hangingPunct="1">
                <a:spcBef>
                  <a:spcPct val="30000"/>
                </a:spcBef>
              </a:pPr>
              <a:r>
                <a:rPr lang="zh-TW" altLang="zh-TW" sz="2000" dirty="0">
                  <a:latin typeface="+mn-lt"/>
                  <a:ea typeface="新細明體" panose="02020500000000000000" pitchFamily="18" charset="-120"/>
                  <a:cs typeface="Times New Roman" panose="02020603050405020304" pitchFamily="18" charset="0"/>
                </a:rPr>
                <a:t> </a:t>
              </a:r>
              <a:r>
                <a:rPr lang="en-US" altLang="zh-TW" sz="2000" dirty="0">
                  <a:latin typeface="+mn-lt"/>
                  <a:ea typeface="新細明體" panose="02020500000000000000" pitchFamily="18" charset="-120"/>
                </a:rPr>
                <a:t>Summer: </a:t>
              </a:r>
              <a:r>
                <a:rPr lang="en-US" altLang="zh-TW" sz="1600" dirty="0">
                  <a:latin typeface="+mn-lt"/>
                  <a:ea typeface="新細明體" panose="02020500000000000000" pitchFamily="18" charset="-120"/>
                </a:rPr>
                <a:t>25-29°C (&gt; 16°N)</a:t>
              </a:r>
            </a:p>
            <a:p>
              <a:pPr eaLnBrk="1" hangingPunct="1">
                <a:lnSpc>
                  <a:spcPct val="80000"/>
                </a:lnSpc>
                <a:spcBef>
                  <a:spcPct val="0"/>
                </a:spcBef>
                <a:buFontTx/>
                <a:buNone/>
              </a:pPr>
              <a:r>
                <a:rPr lang="en-US" altLang="zh-TW" sz="1600" dirty="0">
                  <a:latin typeface="+mn-lt"/>
                  <a:ea typeface="新細明體" panose="02020500000000000000" pitchFamily="18" charset="-120"/>
                </a:rPr>
                <a:t>                      29-30°C (&lt; 16°N)</a:t>
              </a:r>
            </a:p>
            <a:p>
              <a:pPr eaLnBrk="1" hangingPunct="1">
                <a:lnSpc>
                  <a:spcPct val="80000"/>
                </a:lnSpc>
                <a:spcBef>
                  <a:spcPct val="0"/>
                </a:spcBef>
                <a:buFontTx/>
                <a:buNone/>
              </a:pPr>
              <a:endParaRPr lang="en-US" altLang="zh-TW" sz="1600" dirty="0">
                <a:latin typeface="+mn-lt"/>
                <a:ea typeface="新細明體" panose="02020500000000000000" pitchFamily="18" charset="-120"/>
              </a:endParaRPr>
            </a:p>
            <a:p>
              <a:pPr eaLnBrk="1" hangingPunct="1">
                <a:lnSpc>
                  <a:spcPct val="80000"/>
                </a:lnSpc>
                <a:spcBef>
                  <a:spcPct val="0"/>
                </a:spcBef>
              </a:pPr>
              <a:r>
                <a:rPr lang="en-US" altLang="zh-TW" sz="2000" dirty="0">
                  <a:latin typeface="+mn-lt"/>
                  <a:ea typeface="新細明體" panose="02020500000000000000" pitchFamily="18" charset="-120"/>
                </a:rPr>
                <a:t> Winter: </a:t>
              </a:r>
              <a:r>
                <a:rPr lang="en-US" altLang="zh-TW" sz="1600" dirty="0">
                  <a:latin typeface="+mn-lt"/>
                  <a:ea typeface="新細明體" panose="02020500000000000000" pitchFamily="18" charset="-120"/>
                </a:rPr>
                <a:t>20-25°C (&gt; 16°N)</a:t>
              </a:r>
            </a:p>
            <a:p>
              <a:pPr eaLnBrk="1" hangingPunct="1">
                <a:lnSpc>
                  <a:spcPct val="80000"/>
                </a:lnSpc>
                <a:spcBef>
                  <a:spcPct val="0"/>
                </a:spcBef>
                <a:buFontTx/>
                <a:buNone/>
              </a:pPr>
              <a:r>
                <a:rPr lang="en-US" altLang="zh-TW" sz="1600" dirty="0">
                  <a:latin typeface="+mn-lt"/>
                  <a:ea typeface="新細明體" panose="02020500000000000000" pitchFamily="18" charset="-120"/>
                </a:rPr>
                <a:t>                   25-27.5°C (&lt; 16°N)</a:t>
              </a:r>
              <a:r>
                <a:rPr lang="en-US" altLang="zh-TW" sz="2000" dirty="0">
                  <a:latin typeface="+mn-lt"/>
                  <a:ea typeface="新細明體" panose="02020500000000000000" pitchFamily="18" charset="-120"/>
                </a:rPr>
                <a:t> </a:t>
              </a:r>
            </a:p>
          </p:txBody>
        </p:sp>
      </p:grpSp>
      <p:sp>
        <p:nvSpPr>
          <p:cNvPr id="13" name="Rectangle 2"/>
          <p:cNvSpPr>
            <a:spLocks noGrp="1" noChangeArrowheads="1"/>
          </p:cNvSpPr>
          <p:nvPr>
            <p:ph type="title"/>
          </p:nvPr>
        </p:nvSpPr>
        <p:spPr>
          <a:xfrm>
            <a:off x="812800" y="587276"/>
            <a:ext cx="7658100" cy="781050"/>
          </a:xfrm>
        </p:spPr>
        <p:txBody>
          <a:bodyPr/>
          <a:lstStyle/>
          <a:p>
            <a:pPr marL="0" indent="0" algn="ctr">
              <a:buNone/>
            </a:pPr>
            <a:r>
              <a:rPr lang="en-US" altLang="zh-CN"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Surface temperature and salinity</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Tree>
    <p:extLst>
      <p:ext uri="{BB962C8B-B14F-4D97-AF65-F5344CB8AC3E}">
        <p14:creationId xmlns:p14="http://schemas.microsoft.com/office/powerpoint/2010/main" val="1590089729"/>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4"/>
          <p:cNvPicPr>
            <a:picLocks noChangeAspect="1"/>
          </p:cNvPicPr>
          <p:nvPr/>
        </p:nvPicPr>
        <p:blipFill>
          <a:blip r:embed="rId3">
            <a:extLst>
              <a:ext uri="{28A0092B-C50C-407E-A947-70E740481C1C}">
                <a14:useLocalDpi xmlns:a14="http://schemas.microsoft.com/office/drawing/2010/main" val="0"/>
              </a:ext>
            </a:extLst>
          </a:blip>
          <a:srcRect r="51962"/>
          <a:stretch>
            <a:fillRect/>
          </a:stretch>
        </p:blipFill>
        <p:spPr bwMode="auto">
          <a:xfrm>
            <a:off x="4022154" y="2745839"/>
            <a:ext cx="4859121"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文字方塊 4"/>
          <p:cNvSpPr txBox="1">
            <a:spLocks noChangeArrowheads="1"/>
          </p:cNvSpPr>
          <p:nvPr/>
        </p:nvSpPr>
        <p:spPr bwMode="auto">
          <a:xfrm>
            <a:off x="1920900" y="2083852"/>
            <a:ext cx="1084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zh-TW" sz="1800" dirty="0">
                <a:ea typeface="新細明體" panose="02020500000000000000" pitchFamily="18" charset="-120"/>
              </a:rPr>
              <a:t>Summer </a:t>
            </a:r>
          </a:p>
          <a:p>
            <a:pPr>
              <a:spcBef>
                <a:spcPct val="0"/>
              </a:spcBef>
              <a:buFontTx/>
              <a:buNone/>
            </a:pPr>
            <a:r>
              <a:rPr lang="en-US" altLang="zh-TW" sz="1800" dirty="0">
                <a:ea typeface="新細明體" panose="02020500000000000000" pitchFamily="18" charset="-120"/>
              </a:rPr>
              <a:t>(MJJA)</a:t>
            </a:r>
            <a:endParaRPr lang="zh-TW" altLang="en-US" sz="1800" dirty="0">
              <a:ea typeface="新細明體" panose="02020500000000000000" pitchFamily="18" charset="-120"/>
            </a:endParaRPr>
          </a:p>
        </p:txBody>
      </p:sp>
      <p:sp>
        <p:nvSpPr>
          <p:cNvPr id="16390" name="文字方塊 5"/>
          <p:cNvSpPr txBox="1">
            <a:spLocks noChangeArrowheads="1"/>
          </p:cNvSpPr>
          <p:nvPr/>
        </p:nvSpPr>
        <p:spPr bwMode="auto">
          <a:xfrm>
            <a:off x="6306169" y="2091790"/>
            <a:ext cx="101044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zh-TW" sz="1800" dirty="0">
                <a:ea typeface="新細明體" panose="02020500000000000000" pitchFamily="18" charset="-120"/>
              </a:rPr>
              <a:t>Winter</a:t>
            </a:r>
          </a:p>
          <a:p>
            <a:pPr>
              <a:spcBef>
                <a:spcPct val="0"/>
              </a:spcBef>
              <a:buFontTx/>
              <a:buNone/>
            </a:pPr>
            <a:r>
              <a:rPr lang="en-US" altLang="zh-TW" sz="1800" dirty="0">
                <a:ea typeface="新細明體" panose="02020500000000000000" pitchFamily="18" charset="-120"/>
              </a:rPr>
              <a:t>(DJFM)</a:t>
            </a:r>
            <a:endParaRPr lang="zh-TW" altLang="en-US" sz="1800" dirty="0">
              <a:ea typeface="新細明體" panose="02020500000000000000" pitchFamily="18" charset="-120"/>
            </a:endParaRPr>
          </a:p>
        </p:txBody>
      </p:sp>
      <p:pic>
        <p:nvPicPr>
          <p:cNvPr id="16391" name="圖片 4"/>
          <p:cNvPicPr>
            <a:picLocks noChangeAspect="1"/>
          </p:cNvPicPr>
          <p:nvPr/>
        </p:nvPicPr>
        <p:blipFill>
          <a:blip r:embed="rId3">
            <a:extLst>
              <a:ext uri="{28A0092B-C50C-407E-A947-70E740481C1C}">
                <a14:useLocalDpi xmlns:a14="http://schemas.microsoft.com/office/drawing/2010/main" val="0"/>
              </a:ext>
            </a:extLst>
          </a:blip>
          <a:srcRect l="49612" t="-322" r="2351" b="322"/>
          <a:stretch>
            <a:fillRect/>
          </a:stretch>
        </p:blipFill>
        <p:spPr bwMode="auto">
          <a:xfrm>
            <a:off x="228028" y="2737901"/>
            <a:ext cx="4857366"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812800" y="587276"/>
            <a:ext cx="7658100" cy="781050"/>
          </a:xfrm>
        </p:spPr>
        <p:txBody>
          <a:bodyPr/>
          <a:lstStyle/>
          <a:p>
            <a:pPr marL="0" indent="0" algn="ctr">
              <a:buNone/>
            </a:pPr>
            <a:r>
              <a:rPr lang="en-US" altLang="zh-CN"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Mean mixed layer depth</a:t>
            </a: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
        <p:nvSpPr>
          <p:cNvPr id="2" name="文字方塊 1"/>
          <p:cNvSpPr txBox="1"/>
          <p:nvPr/>
        </p:nvSpPr>
        <p:spPr>
          <a:xfrm>
            <a:off x="6732634" y="6273448"/>
            <a:ext cx="2411366" cy="369332"/>
          </a:xfrm>
          <a:prstGeom prst="rect">
            <a:avLst/>
          </a:prstGeom>
          <a:noFill/>
        </p:spPr>
        <p:txBody>
          <a:bodyPr wrap="none" rtlCol="0">
            <a:spAutoFit/>
          </a:bodyPr>
          <a:lstStyle/>
          <a:p>
            <a:r>
              <a:rPr lang="en-US" altLang="zh-TW" dirty="0" smtClean="0"/>
              <a:t>Temp. criteria (0.5</a:t>
            </a:r>
            <a:r>
              <a:rPr lang="en-US" altLang="zh-TW" dirty="0">
                <a:ea typeface="新細明體" panose="02020500000000000000" pitchFamily="18" charset="-120"/>
              </a:rPr>
              <a:t>°</a:t>
            </a:r>
            <a:r>
              <a:rPr lang="en-US" altLang="zh-TW" dirty="0" smtClean="0"/>
              <a:t>C)</a:t>
            </a:r>
            <a:endParaRPr lang="zh-TW" altLang="en-US" dirty="0"/>
          </a:p>
        </p:txBody>
      </p:sp>
      <p:sp>
        <p:nvSpPr>
          <p:cNvPr id="3" name="橢圓 2"/>
          <p:cNvSpPr/>
          <p:nvPr/>
        </p:nvSpPr>
        <p:spPr>
          <a:xfrm>
            <a:off x="6434795" y="3190892"/>
            <a:ext cx="1804416" cy="752748"/>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154057" y="1223806"/>
            <a:ext cx="2932795" cy="830997"/>
          </a:xfrm>
          <a:prstGeom prst="rect">
            <a:avLst/>
          </a:prstGeom>
          <a:noFill/>
        </p:spPr>
        <p:txBody>
          <a:bodyPr wrap="square" rtlCol="0">
            <a:spAutoFit/>
          </a:bodyPr>
          <a:lstStyle/>
          <a:p>
            <a:r>
              <a:rPr lang="en-US" altLang="zh-TW" sz="1600" dirty="0" smtClean="0"/>
              <a:t>Deepening due to </a:t>
            </a:r>
            <a:r>
              <a:rPr lang="en-US" altLang="zh-TW" sz="1600" dirty="0" err="1" smtClean="0"/>
              <a:t>northeastly</a:t>
            </a:r>
            <a:r>
              <a:rPr lang="en-US" altLang="zh-TW" sz="1600" dirty="0" smtClean="0"/>
              <a:t> </a:t>
            </a:r>
            <a:r>
              <a:rPr lang="en-US" altLang="zh-TW" sz="1600" dirty="0" smtClean="0"/>
              <a:t>monsoon (</a:t>
            </a:r>
            <a:r>
              <a:rPr lang="en-US" altLang="zh-TW" sz="1600" dirty="0" err="1" smtClean="0"/>
              <a:t>wind+Ekman</a:t>
            </a:r>
            <a:r>
              <a:rPr lang="en-US" altLang="zh-TW" sz="1600" dirty="0" smtClean="0"/>
              <a:t> pumping+ surface cooling) </a:t>
            </a:r>
            <a:endParaRPr lang="zh-TW" altLang="en-US" sz="1600" dirty="0"/>
          </a:p>
        </p:txBody>
      </p:sp>
      <p:sp>
        <p:nvSpPr>
          <p:cNvPr id="11" name="橢圓 10"/>
          <p:cNvSpPr/>
          <p:nvPr/>
        </p:nvSpPr>
        <p:spPr>
          <a:xfrm>
            <a:off x="1785246" y="5029200"/>
            <a:ext cx="1219916" cy="719794"/>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858804" y="6134948"/>
            <a:ext cx="2508510" cy="646331"/>
          </a:xfrm>
          <a:prstGeom prst="rect">
            <a:avLst/>
          </a:prstGeom>
        </p:spPr>
        <p:txBody>
          <a:bodyPr wrap="square">
            <a:spAutoFit/>
          </a:bodyPr>
          <a:lstStyle/>
          <a:p>
            <a:r>
              <a:rPr lang="en-US" altLang="zh-TW" dirty="0"/>
              <a:t>Deepening due to </a:t>
            </a:r>
            <a:r>
              <a:rPr lang="en-US" altLang="zh-TW" dirty="0" err="1" smtClean="0"/>
              <a:t>southwestly</a:t>
            </a:r>
            <a:r>
              <a:rPr lang="en-US" altLang="zh-TW" dirty="0" smtClean="0"/>
              <a:t> </a:t>
            </a:r>
            <a:r>
              <a:rPr lang="en-US" altLang="zh-TW" dirty="0" smtClean="0"/>
              <a:t>monsoon </a:t>
            </a:r>
            <a:endParaRPr lang="zh-TW" altLang="en-US" dirty="0"/>
          </a:p>
        </p:txBody>
      </p:sp>
    </p:spTree>
    <p:extLst>
      <p:ext uri="{BB962C8B-B14F-4D97-AF65-F5344CB8AC3E}">
        <p14:creationId xmlns:p14="http://schemas.microsoft.com/office/powerpoint/2010/main" val="8739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圖片 8"/>
          <p:cNvPicPr>
            <a:picLocks noChangeAspect="1"/>
          </p:cNvPicPr>
          <p:nvPr/>
        </p:nvPicPr>
        <p:blipFill>
          <a:blip r:embed="rId3">
            <a:extLst>
              <a:ext uri="{28A0092B-C50C-407E-A947-70E740481C1C}">
                <a14:useLocalDpi xmlns:a14="http://schemas.microsoft.com/office/drawing/2010/main" val="0"/>
              </a:ext>
            </a:extLst>
          </a:blip>
          <a:srcRect l="9091" r="9091"/>
          <a:stretch>
            <a:fillRect/>
          </a:stretch>
        </p:blipFill>
        <p:spPr bwMode="auto">
          <a:xfrm>
            <a:off x="34925" y="1014413"/>
            <a:ext cx="90741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圖片 9"/>
          <p:cNvPicPr>
            <a:picLocks noChangeAspect="1"/>
          </p:cNvPicPr>
          <p:nvPr/>
        </p:nvPicPr>
        <p:blipFill>
          <a:blip r:embed="rId4">
            <a:extLst>
              <a:ext uri="{28A0092B-C50C-407E-A947-70E740481C1C}">
                <a14:useLocalDpi xmlns:a14="http://schemas.microsoft.com/office/drawing/2010/main" val="0"/>
              </a:ext>
            </a:extLst>
          </a:blip>
          <a:srcRect l="9177" r="9006"/>
          <a:stretch>
            <a:fillRect/>
          </a:stretch>
        </p:blipFill>
        <p:spPr bwMode="auto">
          <a:xfrm>
            <a:off x="48759" y="3444082"/>
            <a:ext cx="90741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手繪多邊形 4"/>
          <p:cNvSpPr/>
          <p:nvPr/>
        </p:nvSpPr>
        <p:spPr bwMode="auto">
          <a:xfrm>
            <a:off x="1717675" y="1396999"/>
            <a:ext cx="254000" cy="231775"/>
          </a:xfrm>
          <a:custGeom>
            <a:avLst/>
            <a:gdLst>
              <a:gd name="connsiteX0" fmla="*/ 214548 w 662317"/>
              <a:gd name="connsiteY0" fmla="*/ 0 h 392176"/>
              <a:gd name="connsiteX1" fmla="*/ 43098 w 662317"/>
              <a:gd name="connsiteY1" fmla="*/ 66675 h 392176"/>
              <a:gd name="connsiteX2" fmla="*/ 4998 w 662317"/>
              <a:gd name="connsiteY2" fmla="*/ 190500 h 392176"/>
              <a:gd name="connsiteX3" fmla="*/ 128823 w 662317"/>
              <a:gd name="connsiteY3" fmla="*/ 333375 h 392176"/>
              <a:gd name="connsiteX4" fmla="*/ 490773 w 662317"/>
              <a:gd name="connsiteY4" fmla="*/ 390525 h 392176"/>
              <a:gd name="connsiteX5" fmla="*/ 662223 w 662317"/>
              <a:gd name="connsiteY5" fmla="*/ 276225 h 392176"/>
              <a:gd name="connsiteX6" fmla="*/ 509823 w 662317"/>
              <a:gd name="connsiteY6" fmla="*/ 57150 h 39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17" h="392176">
                <a:moveTo>
                  <a:pt x="214548" y="0"/>
                </a:moveTo>
                <a:cubicBezTo>
                  <a:pt x="146285" y="17462"/>
                  <a:pt x="78023" y="34925"/>
                  <a:pt x="43098" y="66675"/>
                </a:cubicBezTo>
                <a:cubicBezTo>
                  <a:pt x="8173" y="98425"/>
                  <a:pt x="-9289" y="146050"/>
                  <a:pt x="4998" y="190500"/>
                </a:cubicBezTo>
                <a:cubicBezTo>
                  <a:pt x="19285" y="234950"/>
                  <a:pt x="47861" y="300038"/>
                  <a:pt x="128823" y="333375"/>
                </a:cubicBezTo>
                <a:cubicBezTo>
                  <a:pt x="209785" y="366712"/>
                  <a:pt x="401873" y="400050"/>
                  <a:pt x="490773" y="390525"/>
                </a:cubicBezTo>
                <a:cubicBezTo>
                  <a:pt x="579673" y="381000"/>
                  <a:pt x="659048" y="331787"/>
                  <a:pt x="662223" y="276225"/>
                </a:cubicBezTo>
                <a:cubicBezTo>
                  <a:pt x="665398" y="220663"/>
                  <a:pt x="587610" y="138906"/>
                  <a:pt x="509823" y="57150"/>
                </a:cubicBezTo>
              </a:path>
            </a:pathLst>
          </a:custGeom>
          <a:ln w="25400">
            <a:solidFill>
              <a:srgbClr val="FF0000"/>
            </a:solidFill>
            <a:headEnd type="none" w="med" len="med"/>
            <a:tailEnd type="arrow" w="med" len="med"/>
          </a:ln>
          <a:scene3d>
            <a:camera prst="orthographicFront">
              <a:rot lat="0" lon="0" rev="3000000"/>
            </a:camera>
            <a:lightRig rig="threePt" dir="t"/>
          </a:scene3d>
          <a:sp3d>
            <a:bevelT/>
          </a:sp3d>
          <a:extLst/>
        </p:spPr>
        <p:style>
          <a:lnRef idx="3">
            <a:schemeClr val="accent6"/>
          </a:lnRef>
          <a:fillRef idx="0">
            <a:schemeClr val="accent6"/>
          </a:fillRef>
          <a:effectRef idx="2">
            <a:schemeClr val="accent6"/>
          </a:effectRef>
          <a:fontRef idx="minor">
            <a:schemeClr val="tx1"/>
          </a:fontRef>
        </p:style>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7" name="手繪多邊形 6"/>
          <p:cNvSpPr/>
          <p:nvPr/>
        </p:nvSpPr>
        <p:spPr bwMode="auto">
          <a:xfrm>
            <a:off x="1562100" y="3884217"/>
            <a:ext cx="434975" cy="501650"/>
          </a:xfrm>
          <a:custGeom>
            <a:avLst/>
            <a:gdLst>
              <a:gd name="connsiteX0" fmla="*/ 214548 w 662317"/>
              <a:gd name="connsiteY0" fmla="*/ 0 h 392176"/>
              <a:gd name="connsiteX1" fmla="*/ 43098 w 662317"/>
              <a:gd name="connsiteY1" fmla="*/ 66675 h 392176"/>
              <a:gd name="connsiteX2" fmla="*/ 4998 w 662317"/>
              <a:gd name="connsiteY2" fmla="*/ 190500 h 392176"/>
              <a:gd name="connsiteX3" fmla="*/ 128823 w 662317"/>
              <a:gd name="connsiteY3" fmla="*/ 333375 h 392176"/>
              <a:gd name="connsiteX4" fmla="*/ 490773 w 662317"/>
              <a:gd name="connsiteY4" fmla="*/ 390525 h 392176"/>
              <a:gd name="connsiteX5" fmla="*/ 662223 w 662317"/>
              <a:gd name="connsiteY5" fmla="*/ 276225 h 392176"/>
              <a:gd name="connsiteX6" fmla="*/ 509823 w 662317"/>
              <a:gd name="connsiteY6" fmla="*/ 57150 h 39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17" h="392176">
                <a:moveTo>
                  <a:pt x="214548" y="0"/>
                </a:moveTo>
                <a:cubicBezTo>
                  <a:pt x="146285" y="17462"/>
                  <a:pt x="78023" y="34925"/>
                  <a:pt x="43098" y="66675"/>
                </a:cubicBezTo>
                <a:cubicBezTo>
                  <a:pt x="8173" y="98425"/>
                  <a:pt x="-9289" y="146050"/>
                  <a:pt x="4998" y="190500"/>
                </a:cubicBezTo>
                <a:cubicBezTo>
                  <a:pt x="19285" y="234950"/>
                  <a:pt x="47861" y="300038"/>
                  <a:pt x="128823" y="333375"/>
                </a:cubicBezTo>
                <a:cubicBezTo>
                  <a:pt x="209785" y="366712"/>
                  <a:pt x="401873" y="400050"/>
                  <a:pt x="490773" y="390525"/>
                </a:cubicBezTo>
                <a:cubicBezTo>
                  <a:pt x="579673" y="381000"/>
                  <a:pt x="659048" y="331787"/>
                  <a:pt x="662223" y="276225"/>
                </a:cubicBezTo>
                <a:cubicBezTo>
                  <a:pt x="665398" y="220663"/>
                  <a:pt x="587610" y="138906"/>
                  <a:pt x="509823" y="57150"/>
                </a:cubicBezTo>
              </a:path>
            </a:pathLst>
          </a:custGeom>
          <a:ln>
            <a:solidFill>
              <a:srgbClr val="FF0000"/>
            </a:solidFill>
            <a:headEnd type="none" w="med" len="med"/>
            <a:tailEnd type="arrow" w="med" len="med"/>
          </a:ln>
          <a:scene3d>
            <a:camera prst="orthographicFront"/>
            <a:lightRig rig="threePt" dir="t"/>
          </a:scene3d>
          <a:sp3d>
            <a:bevelT/>
          </a:sp3d>
          <a:extLst/>
        </p:spPr>
        <p:style>
          <a:lnRef idx="3">
            <a:schemeClr val="accent6"/>
          </a:lnRef>
          <a:fillRef idx="0">
            <a:schemeClr val="accent6"/>
          </a:fillRef>
          <a:effectRef idx="2">
            <a:schemeClr val="accent6"/>
          </a:effectRef>
          <a:fontRef idx="minor">
            <a:schemeClr val="tx1"/>
          </a:fontRef>
        </p:style>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3" name="矩形 2"/>
          <p:cNvSpPr/>
          <p:nvPr/>
        </p:nvSpPr>
        <p:spPr>
          <a:xfrm>
            <a:off x="-19821" y="5956300"/>
            <a:ext cx="4714803" cy="830997"/>
          </a:xfrm>
          <a:prstGeom prst="rect">
            <a:avLst/>
          </a:prstGeom>
        </p:spPr>
        <p:txBody>
          <a:bodyPr wrap="square">
            <a:spAutoFit/>
          </a:bodyPr>
          <a:lstStyle/>
          <a:p>
            <a:r>
              <a:rPr lang="en-US" altLang="zh-TW" sz="1600" dirty="0" smtClean="0">
                <a:ea typeface="新細明體" panose="02020500000000000000" pitchFamily="18" charset="-120"/>
              </a:rPr>
              <a:t>North (cyclonic circulation): Controlled by WSC, </a:t>
            </a:r>
            <a:r>
              <a:rPr lang="en-US" altLang="zh-TW" sz="1600" dirty="0">
                <a:ea typeface="新細明體" panose="02020500000000000000" pitchFamily="18" charset="-120"/>
              </a:rPr>
              <a:t>balance </a:t>
            </a:r>
            <a:r>
              <a:rPr lang="en-US" altLang="zh-TW" sz="1600" dirty="0" smtClean="0">
                <a:ea typeface="新細明體" panose="02020500000000000000" pitchFamily="18" charset="-120"/>
              </a:rPr>
              <a:t>of influx/</a:t>
            </a:r>
            <a:r>
              <a:rPr lang="en-US" altLang="zh-TW" sz="1600" dirty="0" err="1" smtClean="0">
                <a:ea typeface="新細明體" panose="02020500000000000000" pitchFamily="18" charset="-120"/>
              </a:rPr>
              <a:t>outflux</a:t>
            </a:r>
            <a:r>
              <a:rPr lang="en-US" altLang="zh-TW" sz="1600" dirty="0" smtClean="0">
                <a:ea typeface="新細明體" panose="02020500000000000000" pitchFamily="18" charset="-120"/>
              </a:rPr>
              <a:t>-induced </a:t>
            </a:r>
            <a:r>
              <a:rPr lang="en-US" altLang="zh-TW" sz="1600" dirty="0">
                <a:ea typeface="新細明體" panose="02020500000000000000" pitchFamily="18" charset="-120"/>
              </a:rPr>
              <a:t>upwelling and a positive </a:t>
            </a:r>
            <a:r>
              <a:rPr lang="en-US" altLang="zh-TW" sz="1600" dirty="0" err="1" smtClean="0">
                <a:ea typeface="新細明體" panose="02020500000000000000" pitchFamily="18" charset="-120"/>
              </a:rPr>
              <a:t>vort</a:t>
            </a:r>
            <a:r>
              <a:rPr lang="en-US" altLang="zh-TW" sz="1600" dirty="0" smtClean="0">
                <a:ea typeface="新細明體" panose="02020500000000000000" pitchFamily="18" charset="-120"/>
              </a:rPr>
              <a:t>. </a:t>
            </a:r>
            <a:r>
              <a:rPr lang="en-US" altLang="zh-TW" sz="1600" dirty="0">
                <a:ea typeface="新細明體" panose="02020500000000000000" pitchFamily="18" charset="-120"/>
              </a:rPr>
              <a:t>source fed from </a:t>
            </a:r>
            <a:r>
              <a:rPr lang="en-US" altLang="zh-TW" sz="1600" dirty="0" smtClean="0">
                <a:ea typeface="新細明體" panose="02020500000000000000" pitchFamily="18" charset="-120"/>
              </a:rPr>
              <a:t>the</a:t>
            </a:r>
            <a:r>
              <a:rPr lang="zh-TW" altLang="en-US" sz="1600" dirty="0" smtClean="0">
                <a:ea typeface="新細明體" panose="02020500000000000000" pitchFamily="18" charset="-120"/>
              </a:rPr>
              <a:t> </a:t>
            </a:r>
            <a:r>
              <a:rPr lang="en-US" altLang="zh-TW" sz="1600" dirty="0" smtClean="0">
                <a:ea typeface="新細明體" panose="02020500000000000000" pitchFamily="18" charset="-120"/>
              </a:rPr>
              <a:t>Kuroshio</a:t>
            </a:r>
            <a:endParaRPr lang="zh-TW" altLang="en-US" sz="1600" dirty="0"/>
          </a:p>
        </p:txBody>
      </p:sp>
      <p:sp>
        <p:nvSpPr>
          <p:cNvPr id="11" name="Rectangle 2"/>
          <p:cNvSpPr>
            <a:spLocks noGrp="1" noChangeArrowheads="1"/>
          </p:cNvSpPr>
          <p:nvPr>
            <p:ph type="title"/>
          </p:nvPr>
        </p:nvSpPr>
        <p:spPr>
          <a:xfrm>
            <a:off x="738370" y="404030"/>
            <a:ext cx="7658100" cy="624040"/>
          </a:xfrm>
        </p:spPr>
        <p:txBody>
          <a:bodyPr/>
          <a:lstStyle/>
          <a:p>
            <a:pPr marL="0" indent="0" algn="ctr">
              <a:buNone/>
            </a:pPr>
            <a:r>
              <a:rPr lang="en-US" altLang="zh-TW" sz="3600" dirty="0" smtClean="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Depth-averaged flow fields</a:t>
            </a:r>
            <a:r>
              <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t/>
            </a:r>
            <a:br>
              <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rPr>
            </a:br>
            <a:endParaRPr lang="en-US" altLang="zh-TW" sz="3600" dirty="0">
              <a:solidFill>
                <a:srgbClr val="FF0000"/>
              </a:solidFill>
              <a:effectLst>
                <a:outerShdw blurRad="38100" dist="38100" dir="2700000" algn="tl">
                  <a:srgbClr val="000000">
                    <a:alpha val="43137"/>
                  </a:srgbClr>
                </a:outerShdw>
              </a:effectLst>
              <a:latin typeface="+mn-lt"/>
              <a:ea typeface="新細明體" panose="02020500000000000000" pitchFamily="18" charset="-120"/>
              <a:cs typeface="+mn-cs"/>
            </a:endParaRPr>
          </a:p>
        </p:txBody>
      </p:sp>
      <p:sp>
        <p:nvSpPr>
          <p:cNvPr id="13" name="手繪多邊形 12"/>
          <p:cNvSpPr/>
          <p:nvPr/>
        </p:nvSpPr>
        <p:spPr bwMode="auto">
          <a:xfrm rot="2517926" flipH="1">
            <a:off x="1567183" y="1695198"/>
            <a:ext cx="359567" cy="495016"/>
          </a:xfrm>
          <a:custGeom>
            <a:avLst/>
            <a:gdLst>
              <a:gd name="connsiteX0" fmla="*/ 214548 w 662317"/>
              <a:gd name="connsiteY0" fmla="*/ 0 h 392176"/>
              <a:gd name="connsiteX1" fmla="*/ 43098 w 662317"/>
              <a:gd name="connsiteY1" fmla="*/ 66675 h 392176"/>
              <a:gd name="connsiteX2" fmla="*/ 4998 w 662317"/>
              <a:gd name="connsiteY2" fmla="*/ 190500 h 392176"/>
              <a:gd name="connsiteX3" fmla="*/ 128823 w 662317"/>
              <a:gd name="connsiteY3" fmla="*/ 333375 h 392176"/>
              <a:gd name="connsiteX4" fmla="*/ 490773 w 662317"/>
              <a:gd name="connsiteY4" fmla="*/ 390525 h 392176"/>
              <a:gd name="connsiteX5" fmla="*/ 662223 w 662317"/>
              <a:gd name="connsiteY5" fmla="*/ 276225 h 392176"/>
              <a:gd name="connsiteX6" fmla="*/ 509823 w 662317"/>
              <a:gd name="connsiteY6" fmla="*/ 57150 h 39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17" h="392176">
                <a:moveTo>
                  <a:pt x="214548" y="0"/>
                </a:moveTo>
                <a:cubicBezTo>
                  <a:pt x="146285" y="17462"/>
                  <a:pt x="78023" y="34925"/>
                  <a:pt x="43098" y="66675"/>
                </a:cubicBezTo>
                <a:cubicBezTo>
                  <a:pt x="8173" y="98425"/>
                  <a:pt x="-9289" y="146050"/>
                  <a:pt x="4998" y="190500"/>
                </a:cubicBezTo>
                <a:cubicBezTo>
                  <a:pt x="19285" y="234950"/>
                  <a:pt x="47861" y="300038"/>
                  <a:pt x="128823" y="333375"/>
                </a:cubicBezTo>
                <a:cubicBezTo>
                  <a:pt x="209785" y="366712"/>
                  <a:pt x="401873" y="400050"/>
                  <a:pt x="490773" y="390525"/>
                </a:cubicBezTo>
                <a:cubicBezTo>
                  <a:pt x="579673" y="381000"/>
                  <a:pt x="659048" y="331787"/>
                  <a:pt x="662223" y="276225"/>
                </a:cubicBezTo>
                <a:cubicBezTo>
                  <a:pt x="665398" y="220663"/>
                  <a:pt x="587610" y="138906"/>
                  <a:pt x="509823" y="57150"/>
                </a:cubicBezTo>
              </a:path>
            </a:pathLst>
          </a:custGeom>
          <a:ln>
            <a:solidFill>
              <a:srgbClr val="FF0000"/>
            </a:solidFill>
            <a:headEnd type="none" w="med" len="med"/>
            <a:tailEnd type="arrow" w="med" len="med"/>
          </a:ln>
          <a:scene3d>
            <a:camera prst="orthographicFront">
              <a:rot lat="0" lon="0" rev="19199999"/>
            </a:camera>
            <a:lightRig rig="threePt" dir="t"/>
          </a:scene3d>
          <a:sp3d>
            <a:bevelT/>
          </a:sp3d>
          <a:extLst/>
        </p:spPr>
        <p:style>
          <a:lnRef idx="3">
            <a:schemeClr val="accent6"/>
          </a:lnRef>
          <a:fillRef idx="0">
            <a:schemeClr val="accent6"/>
          </a:fillRef>
          <a:effectRef idx="2">
            <a:schemeClr val="accent6"/>
          </a:effectRef>
          <a:fontRef idx="minor">
            <a:schemeClr val="tx1"/>
          </a:fontRef>
        </p:style>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14" name="手繪多邊形 13"/>
          <p:cNvSpPr/>
          <p:nvPr/>
        </p:nvSpPr>
        <p:spPr bwMode="auto">
          <a:xfrm rot="2517926" flipH="1">
            <a:off x="4740818" y="4309607"/>
            <a:ext cx="334430" cy="265357"/>
          </a:xfrm>
          <a:custGeom>
            <a:avLst/>
            <a:gdLst>
              <a:gd name="connsiteX0" fmla="*/ 214548 w 662317"/>
              <a:gd name="connsiteY0" fmla="*/ 0 h 392176"/>
              <a:gd name="connsiteX1" fmla="*/ 43098 w 662317"/>
              <a:gd name="connsiteY1" fmla="*/ 66675 h 392176"/>
              <a:gd name="connsiteX2" fmla="*/ 4998 w 662317"/>
              <a:gd name="connsiteY2" fmla="*/ 190500 h 392176"/>
              <a:gd name="connsiteX3" fmla="*/ 128823 w 662317"/>
              <a:gd name="connsiteY3" fmla="*/ 333375 h 392176"/>
              <a:gd name="connsiteX4" fmla="*/ 490773 w 662317"/>
              <a:gd name="connsiteY4" fmla="*/ 390525 h 392176"/>
              <a:gd name="connsiteX5" fmla="*/ 662223 w 662317"/>
              <a:gd name="connsiteY5" fmla="*/ 276225 h 392176"/>
              <a:gd name="connsiteX6" fmla="*/ 509823 w 662317"/>
              <a:gd name="connsiteY6" fmla="*/ 57150 h 39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17" h="392176">
                <a:moveTo>
                  <a:pt x="214548" y="0"/>
                </a:moveTo>
                <a:cubicBezTo>
                  <a:pt x="146285" y="17462"/>
                  <a:pt x="78023" y="34925"/>
                  <a:pt x="43098" y="66675"/>
                </a:cubicBezTo>
                <a:cubicBezTo>
                  <a:pt x="8173" y="98425"/>
                  <a:pt x="-9289" y="146050"/>
                  <a:pt x="4998" y="190500"/>
                </a:cubicBezTo>
                <a:cubicBezTo>
                  <a:pt x="19285" y="234950"/>
                  <a:pt x="47861" y="300038"/>
                  <a:pt x="128823" y="333375"/>
                </a:cubicBezTo>
                <a:cubicBezTo>
                  <a:pt x="209785" y="366712"/>
                  <a:pt x="401873" y="400050"/>
                  <a:pt x="490773" y="390525"/>
                </a:cubicBezTo>
                <a:cubicBezTo>
                  <a:pt x="579673" y="381000"/>
                  <a:pt x="659048" y="331787"/>
                  <a:pt x="662223" y="276225"/>
                </a:cubicBezTo>
                <a:cubicBezTo>
                  <a:pt x="665398" y="220663"/>
                  <a:pt x="587610" y="138906"/>
                  <a:pt x="509823" y="57150"/>
                </a:cubicBezTo>
              </a:path>
            </a:pathLst>
          </a:custGeom>
          <a:ln>
            <a:solidFill>
              <a:srgbClr val="FF0000"/>
            </a:solidFill>
            <a:headEnd type="none" w="med" len="med"/>
            <a:tailEnd type="arrow" w="med" len="med"/>
          </a:ln>
          <a:scene3d>
            <a:camera prst="orthographicFront"/>
            <a:lightRig rig="threePt" dir="t"/>
          </a:scene3d>
          <a:sp3d>
            <a:bevelT/>
          </a:sp3d>
          <a:extLst/>
        </p:spPr>
        <p:style>
          <a:lnRef idx="3">
            <a:schemeClr val="accent6"/>
          </a:lnRef>
          <a:fillRef idx="0">
            <a:schemeClr val="accent6"/>
          </a:fillRef>
          <a:effectRef idx="2">
            <a:schemeClr val="accent6"/>
          </a:effectRef>
          <a:fontRef idx="minor">
            <a:schemeClr val="tx1"/>
          </a:fontRef>
        </p:style>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18" name="手繪多邊形 17"/>
          <p:cNvSpPr/>
          <p:nvPr/>
        </p:nvSpPr>
        <p:spPr bwMode="auto">
          <a:xfrm rot="2517926" flipH="1">
            <a:off x="7883393" y="1833309"/>
            <a:ext cx="185270" cy="423145"/>
          </a:xfrm>
          <a:custGeom>
            <a:avLst/>
            <a:gdLst>
              <a:gd name="connsiteX0" fmla="*/ 214548 w 662317"/>
              <a:gd name="connsiteY0" fmla="*/ 0 h 392176"/>
              <a:gd name="connsiteX1" fmla="*/ 43098 w 662317"/>
              <a:gd name="connsiteY1" fmla="*/ 66675 h 392176"/>
              <a:gd name="connsiteX2" fmla="*/ 4998 w 662317"/>
              <a:gd name="connsiteY2" fmla="*/ 190500 h 392176"/>
              <a:gd name="connsiteX3" fmla="*/ 128823 w 662317"/>
              <a:gd name="connsiteY3" fmla="*/ 333375 h 392176"/>
              <a:gd name="connsiteX4" fmla="*/ 490773 w 662317"/>
              <a:gd name="connsiteY4" fmla="*/ 390525 h 392176"/>
              <a:gd name="connsiteX5" fmla="*/ 662223 w 662317"/>
              <a:gd name="connsiteY5" fmla="*/ 276225 h 392176"/>
              <a:gd name="connsiteX6" fmla="*/ 509823 w 662317"/>
              <a:gd name="connsiteY6" fmla="*/ 57150 h 39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17" h="392176">
                <a:moveTo>
                  <a:pt x="214548" y="0"/>
                </a:moveTo>
                <a:cubicBezTo>
                  <a:pt x="146285" y="17462"/>
                  <a:pt x="78023" y="34925"/>
                  <a:pt x="43098" y="66675"/>
                </a:cubicBezTo>
                <a:cubicBezTo>
                  <a:pt x="8173" y="98425"/>
                  <a:pt x="-9289" y="146050"/>
                  <a:pt x="4998" y="190500"/>
                </a:cubicBezTo>
                <a:cubicBezTo>
                  <a:pt x="19285" y="234950"/>
                  <a:pt x="47861" y="300038"/>
                  <a:pt x="128823" y="333375"/>
                </a:cubicBezTo>
                <a:cubicBezTo>
                  <a:pt x="209785" y="366712"/>
                  <a:pt x="401873" y="400050"/>
                  <a:pt x="490773" y="390525"/>
                </a:cubicBezTo>
                <a:cubicBezTo>
                  <a:pt x="579673" y="381000"/>
                  <a:pt x="659048" y="331787"/>
                  <a:pt x="662223" y="276225"/>
                </a:cubicBezTo>
                <a:cubicBezTo>
                  <a:pt x="665398" y="220663"/>
                  <a:pt x="587610" y="138906"/>
                  <a:pt x="509823" y="57150"/>
                </a:cubicBezTo>
              </a:path>
            </a:pathLst>
          </a:custGeom>
          <a:ln>
            <a:solidFill>
              <a:srgbClr val="FF0000"/>
            </a:solidFill>
            <a:headEnd type="arrow" w="med" len="med"/>
            <a:tailEnd type="none" w="med" len="med"/>
          </a:ln>
          <a:scene3d>
            <a:camera prst="orthographicFront"/>
            <a:lightRig rig="threePt" dir="t"/>
          </a:scene3d>
          <a:sp3d>
            <a:bevelT/>
          </a:sp3d>
          <a:extLst/>
        </p:spPr>
        <p:style>
          <a:lnRef idx="3">
            <a:schemeClr val="accent6"/>
          </a:lnRef>
          <a:fillRef idx="0">
            <a:schemeClr val="accent6"/>
          </a:fillRef>
          <a:effectRef idx="2">
            <a:schemeClr val="accent6"/>
          </a:effectRef>
          <a:fontRef idx="minor">
            <a:schemeClr val="tx1"/>
          </a:fontRef>
        </p:style>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19" name="手繪多邊形 18"/>
          <p:cNvSpPr/>
          <p:nvPr/>
        </p:nvSpPr>
        <p:spPr bwMode="auto">
          <a:xfrm rot="2517926" flipH="1">
            <a:off x="7910530" y="4339081"/>
            <a:ext cx="130996" cy="309570"/>
          </a:xfrm>
          <a:custGeom>
            <a:avLst/>
            <a:gdLst>
              <a:gd name="connsiteX0" fmla="*/ 214548 w 662317"/>
              <a:gd name="connsiteY0" fmla="*/ 0 h 392176"/>
              <a:gd name="connsiteX1" fmla="*/ 43098 w 662317"/>
              <a:gd name="connsiteY1" fmla="*/ 66675 h 392176"/>
              <a:gd name="connsiteX2" fmla="*/ 4998 w 662317"/>
              <a:gd name="connsiteY2" fmla="*/ 190500 h 392176"/>
              <a:gd name="connsiteX3" fmla="*/ 128823 w 662317"/>
              <a:gd name="connsiteY3" fmla="*/ 333375 h 392176"/>
              <a:gd name="connsiteX4" fmla="*/ 490773 w 662317"/>
              <a:gd name="connsiteY4" fmla="*/ 390525 h 392176"/>
              <a:gd name="connsiteX5" fmla="*/ 662223 w 662317"/>
              <a:gd name="connsiteY5" fmla="*/ 276225 h 392176"/>
              <a:gd name="connsiteX6" fmla="*/ 509823 w 662317"/>
              <a:gd name="connsiteY6" fmla="*/ 57150 h 39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17" h="392176">
                <a:moveTo>
                  <a:pt x="214548" y="0"/>
                </a:moveTo>
                <a:cubicBezTo>
                  <a:pt x="146285" y="17462"/>
                  <a:pt x="78023" y="34925"/>
                  <a:pt x="43098" y="66675"/>
                </a:cubicBezTo>
                <a:cubicBezTo>
                  <a:pt x="8173" y="98425"/>
                  <a:pt x="-9289" y="146050"/>
                  <a:pt x="4998" y="190500"/>
                </a:cubicBezTo>
                <a:cubicBezTo>
                  <a:pt x="19285" y="234950"/>
                  <a:pt x="47861" y="300038"/>
                  <a:pt x="128823" y="333375"/>
                </a:cubicBezTo>
                <a:cubicBezTo>
                  <a:pt x="209785" y="366712"/>
                  <a:pt x="401873" y="400050"/>
                  <a:pt x="490773" y="390525"/>
                </a:cubicBezTo>
                <a:cubicBezTo>
                  <a:pt x="579673" y="381000"/>
                  <a:pt x="659048" y="331787"/>
                  <a:pt x="662223" y="276225"/>
                </a:cubicBezTo>
                <a:cubicBezTo>
                  <a:pt x="665398" y="220663"/>
                  <a:pt x="587610" y="138906"/>
                  <a:pt x="509823" y="57150"/>
                </a:cubicBezTo>
              </a:path>
            </a:pathLst>
          </a:custGeom>
          <a:ln>
            <a:solidFill>
              <a:srgbClr val="FF0000"/>
            </a:solidFill>
            <a:headEnd type="none" w="med" len="med"/>
            <a:tailEnd type="arrow" w="med" len="med"/>
          </a:ln>
          <a:scene3d>
            <a:camera prst="orthographicFront"/>
            <a:lightRig rig="threePt" dir="t"/>
          </a:scene3d>
          <a:sp3d>
            <a:bevelT/>
          </a:sp3d>
          <a:extLst/>
        </p:spPr>
        <p:style>
          <a:lnRef idx="3">
            <a:schemeClr val="accent6"/>
          </a:lnRef>
          <a:fillRef idx="0">
            <a:schemeClr val="accent6"/>
          </a:fillRef>
          <a:effectRef idx="2">
            <a:schemeClr val="accent6"/>
          </a:effectRef>
          <a:fontRef idx="minor">
            <a:schemeClr val="tx1"/>
          </a:fontRef>
        </p:style>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zh-TW" altLang="en-US" smtClean="0">
              <a:ea typeface="新細明體" panose="02020500000000000000" pitchFamily="18" charset="-120"/>
            </a:endParaRPr>
          </a:p>
        </p:txBody>
      </p:sp>
      <p:sp>
        <p:nvSpPr>
          <p:cNvPr id="8" name="文字方塊 7"/>
          <p:cNvSpPr txBox="1"/>
          <p:nvPr/>
        </p:nvSpPr>
        <p:spPr>
          <a:xfrm>
            <a:off x="5994400" y="5885933"/>
            <a:ext cx="3167743" cy="830997"/>
          </a:xfrm>
          <a:prstGeom prst="rect">
            <a:avLst/>
          </a:prstGeom>
          <a:noFill/>
        </p:spPr>
        <p:txBody>
          <a:bodyPr wrap="square" rtlCol="0">
            <a:spAutoFit/>
          </a:bodyPr>
          <a:lstStyle/>
          <a:p>
            <a:r>
              <a:rPr lang="en-US" altLang="zh-TW" sz="1600" dirty="0" smtClean="0"/>
              <a:t>Resulting from the seasonal </a:t>
            </a:r>
            <a:r>
              <a:rPr lang="en-US" altLang="zh-TW" sz="1600" dirty="0" err="1" smtClean="0"/>
              <a:t>deepwater</a:t>
            </a:r>
            <a:r>
              <a:rPr lang="en-US" altLang="zh-TW" sz="1600" dirty="0" smtClean="0"/>
              <a:t> </a:t>
            </a:r>
            <a:r>
              <a:rPr lang="en-US" altLang="zh-TW" sz="1600" dirty="0"/>
              <a:t>overflow through the Luzon </a:t>
            </a:r>
            <a:r>
              <a:rPr lang="en-US" altLang="zh-TW" sz="1600" dirty="0" smtClean="0"/>
              <a:t>Strait (Lan et al., 2015)</a:t>
            </a:r>
            <a:endParaRPr lang="zh-TW" altLang="en-US" sz="1600" dirty="0"/>
          </a:p>
        </p:txBody>
      </p:sp>
    </p:spTree>
    <p:extLst>
      <p:ext uri="{BB962C8B-B14F-4D97-AF65-F5344CB8AC3E}">
        <p14:creationId xmlns:p14="http://schemas.microsoft.com/office/powerpoint/2010/main" val="2882763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1167</TotalTime>
  <Words>1960</Words>
  <Application>Microsoft Office PowerPoint</Application>
  <PresentationFormat>如螢幕大小 (4:3)</PresentationFormat>
  <Paragraphs>224</Paragraphs>
  <Slides>30</Slides>
  <Notes>14</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30</vt:i4>
      </vt:variant>
    </vt:vector>
  </HeadingPairs>
  <TitlesOfParts>
    <vt:vector size="47" baseType="lpstr">
      <vt:lpstr>Arial Unicode MS</vt:lpstr>
      <vt:lpstr>方正姚体</vt:lpstr>
      <vt:lpstr>SimHei</vt:lpstr>
      <vt:lpstr>宋体</vt:lpstr>
      <vt:lpstr>微軟正黑體</vt:lpstr>
      <vt:lpstr>PMingLiU</vt:lpstr>
      <vt:lpstr>PMingLiU</vt:lpstr>
      <vt:lpstr>Arial</vt:lpstr>
      <vt:lpstr>Calibri</vt:lpstr>
      <vt:lpstr>Comic Sans MS</vt:lpstr>
      <vt:lpstr>Georgia</vt:lpstr>
      <vt:lpstr>Poor Richard</vt:lpstr>
      <vt:lpstr>Symbol</vt:lpstr>
      <vt:lpstr>Times New Roman</vt:lpstr>
      <vt:lpstr>Trebuchet MS</vt:lpstr>
      <vt:lpstr>Wingdings</vt:lpstr>
      <vt:lpstr>Slipstream</vt:lpstr>
      <vt:lpstr>PowerPoint 簡報</vt:lpstr>
      <vt:lpstr>PowerPoint 簡報</vt:lpstr>
      <vt:lpstr>PowerPoint 簡報</vt:lpstr>
      <vt:lpstr>PowerPoint 簡報</vt:lpstr>
      <vt:lpstr>PowerPoint 簡報</vt:lpstr>
      <vt:lpstr>Seasonal monsoon system</vt:lpstr>
      <vt:lpstr>Surface temperature and salinity</vt:lpstr>
      <vt:lpstr>Mean mixed layer depth</vt:lpstr>
      <vt:lpstr>Depth-averaged flow fields </vt:lpstr>
      <vt:lpstr>Major SCSTF</vt:lpstr>
      <vt:lpstr>Taiwan Strait throughflow</vt:lpstr>
      <vt:lpstr>PowerPoint 簡報</vt:lpstr>
      <vt:lpstr>Luzon Strait throughflow</vt:lpstr>
      <vt:lpstr>Luzon Strait throughflow</vt:lpstr>
      <vt:lpstr>Luzon Strait throughflow</vt:lpstr>
      <vt:lpstr>PowerPoint 簡報</vt:lpstr>
      <vt:lpstr>PowerPoint 簡報</vt:lpstr>
      <vt:lpstr>Ocean-atmosphere interaction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Correlation between the SST anomaly and  precipitation anomaly</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user</cp:lastModifiedBy>
  <cp:revision>59</cp:revision>
  <dcterms:created xsi:type="dcterms:W3CDTF">2014-09-16T21:39:42Z</dcterms:created>
  <dcterms:modified xsi:type="dcterms:W3CDTF">2017-09-05T01:06:14Z</dcterms:modified>
</cp:coreProperties>
</file>